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  <p:sldMasterId id="2147483672" r:id="rId6"/>
    <p:sldMasterId id="2147483684" r:id="rId7"/>
  </p:sldMasterIdLst>
  <p:notesMasterIdLst>
    <p:notesMasterId r:id="rId39"/>
  </p:notesMasterIdLst>
  <p:sldIdLst>
    <p:sldId id="302" r:id="rId8"/>
    <p:sldId id="2135245342" r:id="rId9"/>
    <p:sldId id="2135245347" r:id="rId10"/>
    <p:sldId id="2135245341" r:id="rId11"/>
    <p:sldId id="2135245343" r:id="rId12"/>
    <p:sldId id="287" r:id="rId13"/>
    <p:sldId id="2135245336" r:id="rId14"/>
    <p:sldId id="2135245339" r:id="rId15"/>
    <p:sldId id="258" r:id="rId16"/>
    <p:sldId id="2135245326" r:id="rId17"/>
    <p:sldId id="2135245333" r:id="rId18"/>
    <p:sldId id="2135245337" r:id="rId19"/>
    <p:sldId id="2135245345" r:id="rId20"/>
    <p:sldId id="256" r:id="rId21"/>
    <p:sldId id="257" r:id="rId22"/>
    <p:sldId id="2135245351" r:id="rId23"/>
    <p:sldId id="2135245344" r:id="rId24"/>
    <p:sldId id="2135245340" r:id="rId25"/>
    <p:sldId id="2816" r:id="rId26"/>
    <p:sldId id="2817" r:id="rId27"/>
    <p:sldId id="2818" r:id="rId28"/>
    <p:sldId id="2819" r:id="rId29"/>
    <p:sldId id="2135245346" r:id="rId30"/>
    <p:sldId id="2135245349" r:id="rId31"/>
    <p:sldId id="2135245350" r:id="rId32"/>
    <p:sldId id="2821" r:id="rId33"/>
    <p:sldId id="2820" r:id="rId34"/>
    <p:sldId id="2822" r:id="rId35"/>
    <p:sldId id="2823" r:id="rId36"/>
    <p:sldId id="2135245348" r:id="rId37"/>
    <p:sldId id="301" r:id="rId38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C2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063594-93AC-488F-94C0-861D91BAB569}" v="44" dt="2025-04-23T13:24:00.802"/>
    <p1510:client id="{8544C0A6-ADA4-44DE-AC8F-E4C2CDF8DAE2}" v="134" dt="2025-04-22T16:56:24.108"/>
    <p1510:client id="{96FF2523-9F8B-4BE5-8F2E-963C62373761}" v="1409" dt="2025-04-23T03:30:51.457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32" autoAdjust="0"/>
  </p:normalViewPr>
  <p:slideViewPr>
    <p:cSldViewPr snapToGrid="0">
      <p:cViewPr varScale="1">
        <p:scale>
          <a:sx n="60" d="100"/>
          <a:sy n="60" d="100"/>
        </p:scale>
        <p:origin x="11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D8ACFE-A3DD-46F1-B654-188AB53AC5DC}" type="doc">
      <dgm:prSet loTypeId="urn:microsoft.com/office/officeart/2008/layout/Lin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4B2B69B-E1E7-49DA-81AC-3AF55E0A6716}">
      <dgm:prSet/>
      <dgm:spPr/>
      <dgm:t>
        <a:bodyPr/>
        <a:lstStyle/>
        <a:p>
          <a:r>
            <a:rPr lang="es-MX" b="1" baseline="0" dirty="0"/>
            <a:t>Programas para Jóvenes Humanitarios</a:t>
          </a:r>
          <a:r>
            <a:rPr lang="es-MX" baseline="0" dirty="0"/>
            <a:t> - Programa insignia de HLA / estrategia Liderazgo</a:t>
          </a:r>
          <a:endParaRPr lang="en-US" dirty="0"/>
        </a:p>
      </dgm:t>
    </dgm:pt>
    <dgm:pt modelId="{AC92CC52-6608-4710-9182-EE0D92556A61}" type="parTrans" cxnId="{4E386CB8-979D-4C5D-9A60-66B65A4D9367}">
      <dgm:prSet/>
      <dgm:spPr/>
      <dgm:t>
        <a:bodyPr/>
        <a:lstStyle/>
        <a:p>
          <a:endParaRPr lang="en-US"/>
        </a:p>
      </dgm:t>
    </dgm:pt>
    <dgm:pt modelId="{1E5AA97F-D205-4266-B2BA-4B8E8AFA840B}" type="sibTrans" cxnId="{4E386CB8-979D-4C5D-9A60-66B65A4D9367}">
      <dgm:prSet/>
      <dgm:spPr/>
      <dgm:t>
        <a:bodyPr/>
        <a:lstStyle/>
        <a:p>
          <a:endParaRPr lang="en-US"/>
        </a:p>
      </dgm:t>
    </dgm:pt>
    <dgm:pt modelId="{480199AA-DFFF-4738-A960-425FB0EE7CED}">
      <dgm:prSet/>
      <dgm:spPr/>
      <dgm:t>
        <a:bodyPr/>
        <a:lstStyle/>
        <a:p>
          <a:r>
            <a:rPr lang="es-MX" baseline="0" dirty="0"/>
            <a:t>Objetivo Global : Desarrollar una </a:t>
          </a:r>
          <a:r>
            <a:rPr lang="es-MX" b="1" baseline="0" dirty="0"/>
            <a:t>red mundial </a:t>
          </a:r>
          <a:r>
            <a:rPr lang="es-MX" baseline="0" dirty="0"/>
            <a:t>de jóvenes líderes humanitarios que participen activamente en los procesos de toma de decisiones, den forma a las políticas públicas y lideren respuestas humanitarias localizadas, al tiempo que fortalecen las organizaciones locales.</a:t>
          </a:r>
          <a:endParaRPr lang="en-US" dirty="0"/>
        </a:p>
      </dgm:t>
    </dgm:pt>
    <dgm:pt modelId="{A00B2F94-A78D-4F45-A8EA-4331932A8E4A}" type="parTrans" cxnId="{108DDF2E-7434-4112-ACE2-D5193CD6CD47}">
      <dgm:prSet/>
      <dgm:spPr/>
      <dgm:t>
        <a:bodyPr/>
        <a:lstStyle/>
        <a:p>
          <a:endParaRPr lang="en-US"/>
        </a:p>
      </dgm:t>
    </dgm:pt>
    <dgm:pt modelId="{04887959-59F9-45B1-9E6A-5AC255E0A727}" type="sibTrans" cxnId="{108DDF2E-7434-4112-ACE2-D5193CD6CD47}">
      <dgm:prSet/>
      <dgm:spPr/>
      <dgm:t>
        <a:bodyPr/>
        <a:lstStyle/>
        <a:p>
          <a:endParaRPr lang="en-US"/>
        </a:p>
      </dgm:t>
    </dgm:pt>
    <dgm:pt modelId="{AC88B325-FCB7-40CA-977E-1C00215447EF}">
      <dgm:prSet/>
      <dgm:spPr/>
      <dgm:t>
        <a:bodyPr/>
        <a:lstStyle/>
        <a:p>
          <a:r>
            <a:rPr lang="es-MX" baseline="0"/>
            <a:t>Pilotaje en </a:t>
          </a:r>
          <a:r>
            <a:rPr lang="es-MX" b="1" baseline="0"/>
            <a:t>Polonia/ucrania, Turquía y Perú</a:t>
          </a:r>
          <a:endParaRPr lang="en-US"/>
        </a:p>
      </dgm:t>
    </dgm:pt>
    <dgm:pt modelId="{C6F18615-B279-450A-8BA1-D890EA19A9ED}" type="parTrans" cxnId="{576EA3E1-EF33-4ECE-983F-693EEDCB906E}">
      <dgm:prSet/>
      <dgm:spPr/>
      <dgm:t>
        <a:bodyPr/>
        <a:lstStyle/>
        <a:p>
          <a:endParaRPr lang="en-US"/>
        </a:p>
      </dgm:t>
    </dgm:pt>
    <dgm:pt modelId="{42A8B99A-B9F9-462B-9ABF-4C02E0D93662}" type="sibTrans" cxnId="{576EA3E1-EF33-4ECE-983F-693EEDCB906E}">
      <dgm:prSet/>
      <dgm:spPr/>
      <dgm:t>
        <a:bodyPr/>
        <a:lstStyle/>
        <a:p>
          <a:endParaRPr lang="en-US"/>
        </a:p>
      </dgm:t>
    </dgm:pt>
    <dgm:pt modelId="{289F14D2-A5B0-476D-9330-D46C9E27FD67}" type="pres">
      <dgm:prSet presAssocID="{67D8ACFE-A3DD-46F1-B654-188AB53AC5DC}" presName="vert0" presStyleCnt="0">
        <dgm:presLayoutVars>
          <dgm:dir/>
          <dgm:animOne val="branch"/>
          <dgm:animLvl val="lvl"/>
        </dgm:presLayoutVars>
      </dgm:prSet>
      <dgm:spPr/>
    </dgm:pt>
    <dgm:pt modelId="{575B40C1-6715-4715-B4B3-0EFB78B0A6BA}" type="pres">
      <dgm:prSet presAssocID="{F4B2B69B-E1E7-49DA-81AC-3AF55E0A6716}" presName="thickLine" presStyleLbl="alignNode1" presStyleIdx="0" presStyleCnt="3"/>
      <dgm:spPr/>
    </dgm:pt>
    <dgm:pt modelId="{3DE03E68-3ACD-4A2C-BDD7-A6E0EEA044E8}" type="pres">
      <dgm:prSet presAssocID="{F4B2B69B-E1E7-49DA-81AC-3AF55E0A6716}" presName="horz1" presStyleCnt="0"/>
      <dgm:spPr/>
    </dgm:pt>
    <dgm:pt modelId="{8962E0CB-A36A-42A6-80E6-FA483975B3CF}" type="pres">
      <dgm:prSet presAssocID="{F4B2B69B-E1E7-49DA-81AC-3AF55E0A6716}" presName="tx1" presStyleLbl="revTx" presStyleIdx="0" presStyleCnt="3"/>
      <dgm:spPr/>
    </dgm:pt>
    <dgm:pt modelId="{E52E1C40-086E-4F09-B876-DF1EC34542C9}" type="pres">
      <dgm:prSet presAssocID="{F4B2B69B-E1E7-49DA-81AC-3AF55E0A6716}" presName="vert1" presStyleCnt="0"/>
      <dgm:spPr/>
    </dgm:pt>
    <dgm:pt modelId="{19617628-1D05-4D5C-8BDC-256D0E7B64C8}" type="pres">
      <dgm:prSet presAssocID="{480199AA-DFFF-4738-A960-425FB0EE7CED}" presName="thickLine" presStyleLbl="alignNode1" presStyleIdx="1" presStyleCnt="3"/>
      <dgm:spPr/>
    </dgm:pt>
    <dgm:pt modelId="{56940A1A-3CE5-4479-8BB1-514303B015D2}" type="pres">
      <dgm:prSet presAssocID="{480199AA-DFFF-4738-A960-425FB0EE7CED}" presName="horz1" presStyleCnt="0"/>
      <dgm:spPr/>
    </dgm:pt>
    <dgm:pt modelId="{A3B234E3-DC7F-42CD-A60E-69D6CB5DA2F3}" type="pres">
      <dgm:prSet presAssocID="{480199AA-DFFF-4738-A960-425FB0EE7CED}" presName="tx1" presStyleLbl="revTx" presStyleIdx="1" presStyleCnt="3"/>
      <dgm:spPr/>
    </dgm:pt>
    <dgm:pt modelId="{BEA2ECF5-1C8B-449A-9411-09B8D0BBB923}" type="pres">
      <dgm:prSet presAssocID="{480199AA-DFFF-4738-A960-425FB0EE7CED}" presName="vert1" presStyleCnt="0"/>
      <dgm:spPr/>
    </dgm:pt>
    <dgm:pt modelId="{E3DB1B53-BFE6-4BD0-88D4-CE88DF87517A}" type="pres">
      <dgm:prSet presAssocID="{AC88B325-FCB7-40CA-977E-1C00215447EF}" presName="thickLine" presStyleLbl="alignNode1" presStyleIdx="2" presStyleCnt="3"/>
      <dgm:spPr/>
    </dgm:pt>
    <dgm:pt modelId="{2F77EE6E-C2BA-4E3C-AB93-F69F8BF93D0B}" type="pres">
      <dgm:prSet presAssocID="{AC88B325-FCB7-40CA-977E-1C00215447EF}" presName="horz1" presStyleCnt="0"/>
      <dgm:spPr/>
    </dgm:pt>
    <dgm:pt modelId="{92E90E97-A20A-4337-91CC-0275CC1CD6D4}" type="pres">
      <dgm:prSet presAssocID="{AC88B325-FCB7-40CA-977E-1C00215447EF}" presName="tx1" presStyleLbl="revTx" presStyleIdx="2" presStyleCnt="3"/>
      <dgm:spPr/>
    </dgm:pt>
    <dgm:pt modelId="{60601DFC-CD68-434F-95E6-7B5A8E0FD1A8}" type="pres">
      <dgm:prSet presAssocID="{AC88B325-FCB7-40CA-977E-1C00215447EF}" presName="vert1" presStyleCnt="0"/>
      <dgm:spPr/>
    </dgm:pt>
  </dgm:ptLst>
  <dgm:cxnLst>
    <dgm:cxn modelId="{108DDF2E-7434-4112-ACE2-D5193CD6CD47}" srcId="{67D8ACFE-A3DD-46F1-B654-188AB53AC5DC}" destId="{480199AA-DFFF-4738-A960-425FB0EE7CED}" srcOrd="1" destOrd="0" parTransId="{A00B2F94-A78D-4F45-A8EA-4331932A8E4A}" sibTransId="{04887959-59F9-45B1-9E6A-5AC255E0A727}"/>
    <dgm:cxn modelId="{7A2A758F-83AB-4C79-A80C-F19228EC5E42}" type="presOf" srcId="{67D8ACFE-A3DD-46F1-B654-188AB53AC5DC}" destId="{289F14D2-A5B0-476D-9330-D46C9E27FD67}" srcOrd="0" destOrd="0" presId="urn:microsoft.com/office/officeart/2008/layout/LinedList"/>
    <dgm:cxn modelId="{90FD89AD-81B7-4D95-B8B6-4E87AF231437}" type="presOf" srcId="{F4B2B69B-E1E7-49DA-81AC-3AF55E0A6716}" destId="{8962E0CB-A36A-42A6-80E6-FA483975B3CF}" srcOrd="0" destOrd="0" presId="urn:microsoft.com/office/officeart/2008/layout/LinedList"/>
    <dgm:cxn modelId="{4E386CB8-979D-4C5D-9A60-66B65A4D9367}" srcId="{67D8ACFE-A3DD-46F1-B654-188AB53AC5DC}" destId="{F4B2B69B-E1E7-49DA-81AC-3AF55E0A6716}" srcOrd="0" destOrd="0" parTransId="{AC92CC52-6608-4710-9182-EE0D92556A61}" sibTransId="{1E5AA97F-D205-4266-B2BA-4B8E8AFA840B}"/>
    <dgm:cxn modelId="{F03A2AC6-3817-4041-A079-27694EB554DA}" type="presOf" srcId="{480199AA-DFFF-4738-A960-425FB0EE7CED}" destId="{A3B234E3-DC7F-42CD-A60E-69D6CB5DA2F3}" srcOrd="0" destOrd="0" presId="urn:microsoft.com/office/officeart/2008/layout/LinedList"/>
    <dgm:cxn modelId="{576EA3E1-EF33-4ECE-983F-693EEDCB906E}" srcId="{67D8ACFE-A3DD-46F1-B654-188AB53AC5DC}" destId="{AC88B325-FCB7-40CA-977E-1C00215447EF}" srcOrd="2" destOrd="0" parTransId="{C6F18615-B279-450A-8BA1-D890EA19A9ED}" sibTransId="{42A8B99A-B9F9-462B-9ABF-4C02E0D93662}"/>
    <dgm:cxn modelId="{1B1B49EC-2750-4FFE-B23E-3B1158789DDC}" type="presOf" srcId="{AC88B325-FCB7-40CA-977E-1C00215447EF}" destId="{92E90E97-A20A-4337-91CC-0275CC1CD6D4}" srcOrd="0" destOrd="0" presId="urn:microsoft.com/office/officeart/2008/layout/LinedList"/>
    <dgm:cxn modelId="{47558E07-C105-4F55-A980-FFCAB0318584}" type="presParOf" srcId="{289F14D2-A5B0-476D-9330-D46C9E27FD67}" destId="{575B40C1-6715-4715-B4B3-0EFB78B0A6BA}" srcOrd="0" destOrd="0" presId="urn:microsoft.com/office/officeart/2008/layout/LinedList"/>
    <dgm:cxn modelId="{79E1D9A3-4C3A-4AA0-B575-B8B52715C135}" type="presParOf" srcId="{289F14D2-A5B0-476D-9330-D46C9E27FD67}" destId="{3DE03E68-3ACD-4A2C-BDD7-A6E0EEA044E8}" srcOrd="1" destOrd="0" presId="urn:microsoft.com/office/officeart/2008/layout/LinedList"/>
    <dgm:cxn modelId="{B3C98E94-2691-45B7-93A8-944E5587C2FB}" type="presParOf" srcId="{3DE03E68-3ACD-4A2C-BDD7-A6E0EEA044E8}" destId="{8962E0CB-A36A-42A6-80E6-FA483975B3CF}" srcOrd="0" destOrd="0" presId="urn:microsoft.com/office/officeart/2008/layout/LinedList"/>
    <dgm:cxn modelId="{F0AAB7B0-EF71-4F6B-A18A-55ABFA8B890F}" type="presParOf" srcId="{3DE03E68-3ACD-4A2C-BDD7-A6E0EEA044E8}" destId="{E52E1C40-086E-4F09-B876-DF1EC34542C9}" srcOrd="1" destOrd="0" presId="urn:microsoft.com/office/officeart/2008/layout/LinedList"/>
    <dgm:cxn modelId="{18CD3109-3276-4718-BBA0-81FD7603E31A}" type="presParOf" srcId="{289F14D2-A5B0-476D-9330-D46C9E27FD67}" destId="{19617628-1D05-4D5C-8BDC-256D0E7B64C8}" srcOrd="2" destOrd="0" presId="urn:microsoft.com/office/officeart/2008/layout/LinedList"/>
    <dgm:cxn modelId="{1638CB5D-3E9E-4AE1-9E77-9DC2FDD6FA09}" type="presParOf" srcId="{289F14D2-A5B0-476D-9330-D46C9E27FD67}" destId="{56940A1A-3CE5-4479-8BB1-514303B015D2}" srcOrd="3" destOrd="0" presId="urn:microsoft.com/office/officeart/2008/layout/LinedList"/>
    <dgm:cxn modelId="{F2E3D829-E5A0-4250-812C-17B9319FED8B}" type="presParOf" srcId="{56940A1A-3CE5-4479-8BB1-514303B015D2}" destId="{A3B234E3-DC7F-42CD-A60E-69D6CB5DA2F3}" srcOrd="0" destOrd="0" presId="urn:microsoft.com/office/officeart/2008/layout/LinedList"/>
    <dgm:cxn modelId="{BD6243CC-FFF1-49D9-8D22-48AC3C029AD7}" type="presParOf" srcId="{56940A1A-3CE5-4479-8BB1-514303B015D2}" destId="{BEA2ECF5-1C8B-449A-9411-09B8D0BBB923}" srcOrd="1" destOrd="0" presId="urn:microsoft.com/office/officeart/2008/layout/LinedList"/>
    <dgm:cxn modelId="{6980B129-B33E-45E6-9FB5-831692F3F08F}" type="presParOf" srcId="{289F14D2-A5B0-476D-9330-D46C9E27FD67}" destId="{E3DB1B53-BFE6-4BD0-88D4-CE88DF87517A}" srcOrd="4" destOrd="0" presId="urn:microsoft.com/office/officeart/2008/layout/LinedList"/>
    <dgm:cxn modelId="{9CA07A95-A4E5-4685-B3C4-646B8F868748}" type="presParOf" srcId="{289F14D2-A5B0-476D-9330-D46C9E27FD67}" destId="{2F77EE6E-C2BA-4E3C-AB93-F69F8BF93D0B}" srcOrd="5" destOrd="0" presId="urn:microsoft.com/office/officeart/2008/layout/LinedList"/>
    <dgm:cxn modelId="{9733D192-7571-4ECA-8BEF-88AF33FE0A7F}" type="presParOf" srcId="{2F77EE6E-C2BA-4E3C-AB93-F69F8BF93D0B}" destId="{92E90E97-A20A-4337-91CC-0275CC1CD6D4}" srcOrd="0" destOrd="0" presId="urn:microsoft.com/office/officeart/2008/layout/LinedList"/>
    <dgm:cxn modelId="{7259B382-2AE7-442A-AA45-24247C910BC8}" type="presParOf" srcId="{2F77EE6E-C2BA-4E3C-AB93-F69F8BF93D0B}" destId="{60601DFC-CD68-434F-95E6-7B5A8E0FD1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9E4BFF-15D7-4CE7-8BFE-936C9481A4F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46CD624-861D-4F0F-997E-1B38F2638464}">
      <dgm:prSet/>
      <dgm:spPr/>
      <dgm:t>
        <a:bodyPr/>
        <a:lstStyle/>
        <a:p>
          <a:r>
            <a:rPr lang="es-MX" dirty="0"/>
            <a:t>Perú como país con múltiples fenómenos naturales, sociales, políticos, económicos</a:t>
          </a:r>
          <a:endParaRPr lang="en-US" dirty="0"/>
        </a:p>
      </dgm:t>
    </dgm:pt>
    <dgm:pt modelId="{7F59E0F3-4154-4DFA-B4EC-064E3FFB1D80}" type="parTrans" cxnId="{3432C520-4D26-424B-AF49-CE5E714F16FF}">
      <dgm:prSet/>
      <dgm:spPr/>
      <dgm:t>
        <a:bodyPr/>
        <a:lstStyle/>
        <a:p>
          <a:endParaRPr lang="en-US"/>
        </a:p>
      </dgm:t>
    </dgm:pt>
    <dgm:pt modelId="{3FCE1D41-1DB1-4F1E-9F3F-65362F79E9A8}" type="sibTrans" cxnId="{3432C520-4D26-424B-AF49-CE5E714F16FF}">
      <dgm:prSet/>
      <dgm:spPr/>
      <dgm:t>
        <a:bodyPr/>
        <a:lstStyle/>
        <a:p>
          <a:endParaRPr lang="en-US"/>
        </a:p>
      </dgm:t>
    </dgm:pt>
    <dgm:pt modelId="{69A47236-D3D8-4C38-BA33-87A4585FA2A9}">
      <dgm:prSet/>
      <dgm:spPr/>
      <dgm:t>
        <a:bodyPr/>
        <a:lstStyle/>
        <a:p>
          <a:r>
            <a:rPr lang="es-MX"/>
            <a:t>Contexto humanitario y desastres</a:t>
          </a:r>
          <a:endParaRPr lang="en-US"/>
        </a:p>
      </dgm:t>
    </dgm:pt>
    <dgm:pt modelId="{53CD5421-EFF0-4AA0-8EB1-A7C90CE5B54E}" type="parTrans" cxnId="{595F4EB8-BC29-44CA-9A59-EDF6421E241F}">
      <dgm:prSet/>
      <dgm:spPr/>
      <dgm:t>
        <a:bodyPr/>
        <a:lstStyle/>
        <a:p>
          <a:endParaRPr lang="en-US"/>
        </a:p>
      </dgm:t>
    </dgm:pt>
    <dgm:pt modelId="{6ED77D71-36A7-482A-A7C0-2D9FB3A672DE}" type="sibTrans" cxnId="{595F4EB8-BC29-44CA-9A59-EDF6421E241F}">
      <dgm:prSet/>
      <dgm:spPr/>
      <dgm:t>
        <a:bodyPr/>
        <a:lstStyle/>
        <a:p>
          <a:endParaRPr lang="en-US"/>
        </a:p>
      </dgm:t>
    </dgm:pt>
    <dgm:pt modelId="{CCEB6063-40C4-419D-B6F1-752B76355547}">
      <dgm:prSet/>
      <dgm:spPr/>
      <dgm:t>
        <a:bodyPr/>
        <a:lstStyle/>
        <a:p>
          <a:r>
            <a:rPr lang="es-MX"/>
            <a:t>Impacto en vulnerabilidad y necesidades</a:t>
          </a:r>
          <a:endParaRPr lang="en-US"/>
        </a:p>
      </dgm:t>
    </dgm:pt>
    <dgm:pt modelId="{5429620A-6036-4A05-A7E5-D5040CDBFA94}" type="parTrans" cxnId="{525E261E-6E2E-44B5-81C3-760D96FC7C3A}">
      <dgm:prSet/>
      <dgm:spPr/>
      <dgm:t>
        <a:bodyPr/>
        <a:lstStyle/>
        <a:p>
          <a:endParaRPr lang="en-US"/>
        </a:p>
      </dgm:t>
    </dgm:pt>
    <dgm:pt modelId="{9F09031F-FE75-47E8-89D4-7B3F2A28D07D}" type="sibTrans" cxnId="{525E261E-6E2E-44B5-81C3-760D96FC7C3A}">
      <dgm:prSet/>
      <dgm:spPr/>
      <dgm:t>
        <a:bodyPr/>
        <a:lstStyle/>
        <a:p>
          <a:endParaRPr lang="en-US"/>
        </a:p>
      </dgm:t>
    </dgm:pt>
    <dgm:pt modelId="{E116FD4E-1DCD-41FA-BA6B-3355DD33AA76}">
      <dgm:prSet/>
      <dgm:spPr/>
      <dgm:t>
        <a:bodyPr/>
        <a:lstStyle/>
        <a:p>
          <a:r>
            <a:rPr lang="es-MX" dirty="0"/>
            <a:t>30% de la población con menos de 30 y la tasa de desempleo más alta en la región</a:t>
          </a:r>
          <a:endParaRPr lang="en-US" dirty="0"/>
        </a:p>
      </dgm:t>
    </dgm:pt>
    <dgm:pt modelId="{C578F57A-620E-469C-9989-5BE3E621EDE9}" type="parTrans" cxnId="{0797E611-0F43-46A0-81E6-7E80A7F47780}">
      <dgm:prSet/>
      <dgm:spPr/>
      <dgm:t>
        <a:bodyPr/>
        <a:lstStyle/>
        <a:p>
          <a:endParaRPr lang="en-US"/>
        </a:p>
      </dgm:t>
    </dgm:pt>
    <dgm:pt modelId="{9392874F-0655-40B4-8DA7-DB0E8D42612C}" type="sibTrans" cxnId="{0797E611-0F43-46A0-81E6-7E80A7F47780}">
      <dgm:prSet/>
      <dgm:spPr/>
      <dgm:t>
        <a:bodyPr/>
        <a:lstStyle/>
        <a:p>
          <a:endParaRPr lang="en-US"/>
        </a:p>
      </dgm:t>
    </dgm:pt>
    <dgm:pt modelId="{105F5613-F3B4-483A-A7AD-2E9B1D669632}" type="pres">
      <dgm:prSet presAssocID="{DD9E4BFF-15D7-4CE7-8BFE-936C9481A4FA}" presName="vert0" presStyleCnt="0">
        <dgm:presLayoutVars>
          <dgm:dir/>
          <dgm:animOne val="branch"/>
          <dgm:animLvl val="lvl"/>
        </dgm:presLayoutVars>
      </dgm:prSet>
      <dgm:spPr/>
    </dgm:pt>
    <dgm:pt modelId="{2A4CF2B0-8CD9-4819-BDD4-2D13F70CBC58}" type="pres">
      <dgm:prSet presAssocID="{A46CD624-861D-4F0F-997E-1B38F2638464}" presName="thickLine" presStyleLbl="alignNode1" presStyleIdx="0" presStyleCnt="4"/>
      <dgm:spPr/>
    </dgm:pt>
    <dgm:pt modelId="{21838810-B26A-4817-AD42-66FBE81B2D8B}" type="pres">
      <dgm:prSet presAssocID="{A46CD624-861D-4F0F-997E-1B38F2638464}" presName="horz1" presStyleCnt="0"/>
      <dgm:spPr/>
    </dgm:pt>
    <dgm:pt modelId="{AFD45115-6E71-43D3-BA9D-9D95050CE77E}" type="pres">
      <dgm:prSet presAssocID="{A46CD624-861D-4F0F-997E-1B38F2638464}" presName="tx1" presStyleLbl="revTx" presStyleIdx="0" presStyleCnt="4"/>
      <dgm:spPr/>
    </dgm:pt>
    <dgm:pt modelId="{C5A0CFC3-874C-4A92-A5AC-0818B83BC09A}" type="pres">
      <dgm:prSet presAssocID="{A46CD624-861D-4F0F-997E-1B38F2638464}" presName="vert1" presStyleCnt="0"/>
      <dgm:spPr/>
    </dgm:pt>
    <dgm:pt modelId="{8880D378-6344-438C-95F3-33853C16A948}" type="pres">
      <dgm:prSet presAssocID="{69A47236-D3D8-4C38-BA33-87A4585FA2A9}" presName="thickLine" presStyleLbl="alignNode1" presStyleIdx="1" presStyleCnt="4"/>
      <dgm:spPr/>
    </dgm:pt>
    <dgm:pt modelId="{F6B4076D-98BC-461E-9C39-3DB2AEFDA42A}" type="pres">
      <dgm:prSet presAssocID="{69A47236-D3D8-4C38-BA33-87A4585FA2A9}" presName="horz1" presStyleCnt="0"/>
      <dgm:spPr/>
    </dgm:pt>
    <dgm:pt modelId="{91B536D1-03AE-4EB7-B741-24C8C331FD9C}" type="pres">
      <dgm:prSet presAssocID="{69A47236-D3D8-4C38-BA33-87A4585FA2A9}" presName="tx1" presStyleLbl="revTx" presStyleIdx="1" presStyleCnt="4"/>
      <dgm:spPr/>
    </dgm:pt>
    <dgm:pt modelId="{4B65D180-D19F-4DC5-8C90-190F6E4E8E9F}" type="pres">
      <dgm:prSet presAssocID="{69A47236-D3D8-4C38-BA33-87A4585FA2A9}" presName="vert1" presStyleCnt="0"/>
      <dgm:spPr/>
    </dgm:pt>
    <dgm:pt modelId="{2C51DE19-4194-4BF8-B412-0D8C3543E897}" type="pres">
      <dgm:prSet presAssocID="{CCEB6063-40C4-419D-B6F1-752B76355547}" presName="thickLine" presStyleLbl="alignNode1" presStyleIdx="2" presStyleCnt="4"/>
      <dgm:spPr/>
    </dgm:pt>
    <dgm:pt modelId="{5BA27A3C-D47E-4A05-BE93-BDF4D34C8F3E}" type="pres">
      <dgm:prSet presAssocID="{CCEB6063-40C4-419D-B6F1-752B76355547}" presName="horz1" presStyleCnt="0"/>
      <dgm:spPr/>
    </dgm:pt>
    <dgm:pt modelId="{49636857-7E67-4A89-88B9-7808464D5416}" type="pres">
      <dgm:prSet presAssocID="{CCEB6063-40C4-419D-B6F1-752B76355547}" presName="tx1" presStyleLbl="revTx" presStyleIdx="2" presStyleCnt="4"/>
      <dgm:spPr/>
    </dgm:pt>
    <dgm:pt modelId="{7D99E5B2-B7D8-4871-9BD7-9A23671D1737}" type="pres">
      <dgm:prSet presAssocID="{CCEB6063-40C4-419D-B6F1-752B76355547}" presName="vert1" presStyleCnt="0"/>
      <dgm:spPr/>
    </dgm:pt>
    <dgm:pt modelId="{CB7C3A8A-0448-4DF5-80B4-C8B996903B3B}" type="pres">
      <dgm:prSet presAssocID="{E116FD4E-1DCD-41FA-BA6B-3355DD33AA76}" presName="thickLine" presStyleLbl="alignNode1" presStyleIdx="3" presStyleCnt="4"/>
      <dgm:spPr/>
    </dgm:pt>
    <dgm:pt modelId="{33358BDC-1FBD-4A41-A802-67D58148ADF1}" type="pres">
      <dgm:prSet presAssocID="{E116FD4E-1DCD-41FA-BA6B-3355DD33AA76}" presName="horz1" presStyleCnt="0"/>
      <dgm:spPr/>
    </dgm:pt>
    <dgm:pt modelId="{C76E3A39-0915-4F69-9E85-110CD048260A}" type="pres">
      <dgm:prSet presAssocID="{E116FD4E-1DCD-41FA-BA6B-3355DD33AA76}" presName="tx1" presStyleLbl="revTx" presStyleIdx="3" presStyleCnt="4"/>
      <dgm:spPr/>
    </dgm:pt>
    <dgm:pt modelId="{CD067CE4-14F1-434C-ADCA-2DB78CB83A31}" type="pres">
      <dgm:prSet presAssocID="{E116FD4E-1DCD-41FA-BA6B-3355DD33AA76}" presName="vert1" presStyleCnt="0"/>
      <dgm:spPr/>
    </dgm:pt>
  </dgm:ptLst>
  <dgm:cxnLst>
    <dgm:cxn modelId="{0797E611-0F43-46A0-81E6-7E80A7F47780}" srcId="{DD9E4BFF-15D7-4CE7-8BFE-936C9481A4FA}" destId="{E116FD4E-1DCD-41FA-BA6B-3355DD33AA76}" srcOrd="3" destOrd="0" parTransId="{C578F57A-620E-469C-9989-5BE3E621EDE9}" sibTransId="{9392874F-0655-40B4-8DA7-DB0E8D42612C}"/>
    <dgm:cxn modelId="{525E261E-6E2E-44B5-81C3-760D96FC7C3A}" srcId="{DD9E4BFF-15D7-4CE7-8BFE-936C9481A4FA}" destId="{CCEB6063-40C4-419D-B6F1-752B76355547}" srcOrd="2" destOrd="0" parTransId="{5429620A-6036-4A05-A7E5-D5040CDBFA94}" sibTransId="{9F09031F-FE75-47E8-89D4-7B3F2A28D07D}"/>
    <dgm:cxn modelId="{3432C520-4D26-424B-AF49-CE5E714F16FF}" srcId="{DD9E4BFF-15D7-4CE7-8BFE-936C9481A4FA}" destId="{A46CD624-861D-4F0F-997E-1B38F2638464}" srcOrd="0" destOrd="0" parTransId="{7F59E0F3-4154-4DFA-B4EC-064E3FFB1D80}" sibTransId="{3FCE1D41-1DB1-4F1E-9F3F-65362F79E9A8}"/>
    <dgm:cxn modelId="{6881485F-FC8C-44B8-BCAA-618B55F71916}" type="presOf" srcId="{CCEB6063-40C4-419D-B6F1-752B76355547}" destId="{49636857-7E67-4A89-88B9-7808464D5416}" srcOrd="0" destOrd="0" presId="urn:microsoft.com/office/officeart/2008/layout/LinedList"/>
    <dgm:cxn modelId="{48F960B6-680F-4BE5-8D43-ADC3059636DF}" type="presOf" srcId="{DD9E4BFF-15D7-4CE7-8BFE-936C9481A4FA}" destId="{105F5613-F3B4-483A-A7AD-2E9B1D669632}" srcOrd="0" destOrd="0" presId="urn:microsoft.com/office/officeart/2008/layout/LinedList"/>
    <dgm:cxn modelId="{595F4EB8-BC29-44CA-9A59-EDF6421E241F}" srcId="{DD9E4BFF-15D7-4CE7-8BFE-936C9481A4FA}" destId="{69A47236-D3D8-4C38-BA33-87A4585FA2A9}" srcOrd="1" destOrd="0" parTransId="{53CD5421-EFF0-4AA0-8EB1-A7C90CE5B54E}" sibTransId="{6ED77D71-36A7-482A-A7C0-2D9FB3A672DE}"/>
    <dgm:cxn modelId="{D1B0F2B8-7E14-4BD2-95A9-54BE109D415D}" type="presOf" srcId="{E116FD4E-1DCD-41FA-BA6B-3355DD33AA76}" destId="{C76E3A39-0915-4F69-9E85-110CD048260A}" srcOrd="0" destOrd="0" presId="urn:microsoft.com/office/officeart/2008/layout/LinedList"/>
    <dgm:cxn modelId="{568ACBBC-7F08-42F8-8FB6-830380BF087A}" type="presOf" srcId="{69A47236-D3D8-4C38-BA33-87A4585FA2A9}" destId="{91B536D1-03AE-4EB7-B741-24C8C331FD9C}" srcOrd="0" destOrd="0" presId="urn:microsoft.com/office/officeart/2008/layout/LinedList"/>
    <dgm:cxn modelId="{6B3662DC-B862-4F9F-BC3A-3C584A135BEE}" type="presOf" srcId="{A46CD624-861D-4F0F-997E-1B38F2638464}" destId="{AFD45115-6E71-43D3-BA9D-9D95050CE77E}" srcOrd="0" destOrd="0" presId="urn:microsoft.com/office/officeart/2008/layout/LinedList"/>
    <dgm:cxn modelId="{2F8D7AEC-DC21-422F-A23B-A92CBD75FFDA}" type="presParOf" srcId="{105F5613-F3B4-483A-A7AD-2E9B1D669632}" destId="{2A4CF2B0-8CD9-4819-BDD4-2D13F70CBC58}" srcOrd="0" destOrd="0" presId="urn:microsoft.com/office/officeart/2008/layout/LinedList"/>
    <dgm:cxn modelId="{DE9B4DA7-EA99-4D84-A409-99291AE7E80F}" type="presParOf" srcId="{105F5613-F3B4-483A-A7AD-2E9B1D669632}" destId="{21838810-B26A-4817-AD42-66FBE81B2D8B}" srcOrd="1" destOrd="0" presId="urn:microsoft.com/office/officeart/2008/layout/LinedList"/>
    <dgm:cxn modelId="{D7A1785A-37F9-4CB5-A2B9-9B46B58B6EAD}" type="presParOf" srcId="{21838810-B26A-4817-AD42-66FBE81B2D8B}" destId="{AFD45115-6E71-43D3-BA9D-9D95050CE77E}" srcOrd="0" destOrd="0" presId="urn:microsoft.com/office/officeart/2008/layout/LinedList"/>
    <dgm:cxn modelId="{E19ED1E7-E93E-4BCC-AF1B-2B44212FDCAC}" type="presParOf" srcId="{21838810-B26A-4817-AD42-66FBE81B2D8B}" destId="{C5A0CFC3-874C-4A92-A5AC-0818B83BC09A}" srcOrd="1" destOrd="0" presId="urn:microsoft.com/office/officeart/2008/layout/LinedList"/>
    <dgm:cxn modelId="{948AC5DC-95D6-4C36-8B16-641B66F03D5B}" type="presParOf" srcId="{105F5613-F3B4-483A-A7AD-2E9B1D669632}" destId="{8880D378-6344-438C-95F3-33853C16A948}" srcOrd="2" destOrd="0" presId="urn:microsoft.com/office/officeart/2008/layout/LinedList"/>
    <dgm:cxn modelId="{25401B8F-5FD8-4E65-842F-8A067F6E53D4}" type="presParOf" srcId="{105F5613-F3B4-483A-A7AD-2E9B1D669632}" destId="{F6B4076D-98BC-461E-9C39-3DB2AEFDA42A}" srcOrd="3" destOrd="0" presId="urn:microsoft.com/office/officeart/2008/layout/LinedList"/>
    <dgm:cxn modelId="{3F420435-2C46-4D4B-8800-0758268F0C3F}" type="presParOf" srcId="{F6B4076D-98BC-461E-9C39-3DB2AEFDA42A}" destId="{91B536D1-03AE-4EB7-B741-24C8C331FD9C}" srcOrd="0" destOrd="0" presId="urn:microsoft.com/office/officeart/2008/layout/LinedList"/>
    <dgm:cxn modelId="{11F5D3E5-4128-4D93-A172-E3E20A50A605}" type="presParOf" srcId="{F6B4076D-98BC-461E-9C39-3DB2AEFDA42A}" destId="{4B65D180-D19F-4DC5-8C90-190F6E4E8E9F}" srcOrd="1" destOrd="0" presId="urn:microsoft.com/office/officeart/2008/layout/LinedList"/>
    <dgm:cxn modelId="{6E5335B9-F8B8-4B1A-AAD5-9B24B26AD7EF}" type="presParOf" srcId="{105F5613-F3B4-483A-A7AD-2E9B1D669632}" destId="{2C51DE19-4194-4BF8-B412-0D8C3543E897}" srcOrd="4" destOrd="0" presId="urn:microsoft.com/office/officeart/2008/layout/LinedList"/>
    <dgm:cxn modelId="{B61D33A6-BCEF-467D-B79D-A8C14B19536E}" type="presParOf" srcId="{105F5613-F3B4-483A-A7AD-2E9B1D669632}" destId="{5BA27A3C-D47E-4A05-BE93-BDF4D34C8F3E}" srcOrd="5" destOrd="0" presId="urn:microsoft.com/office/officeart/2008/layout/LinedList"/>
    <dgm:cxn modelId="{5D3DD542-768E-45DF-9513-8299166D8786}" type="presParOf" srcId="{5BA27A3C-D47E-4A05-BE93-BDF4D34C8F3E}" destId="{49636857-7E67-4A89-88B9-7808464D5416}" srcOrd="0" destOrd="0" presId="urn:microsoft.com/office/officeart/2008/layout/LinedList"/>
    <dgm:cxn modelId="{0EBF4702-9BE0-4684-A69D-1C1DAB4C907F}" type="presParOf" srcId="{5BA27A3C-D47E-4A05-BE93-BDF4D34C8F3E}" destId="{7D99E5B2-B7D8-4871-9BD7-9A23671D1737}" srcOrd="1" destOrd="0" presId="urn:microsoft.com/office/officeart/2008/layout/LinedList"/>
    <dgm:cxn modelId="{FC8DEB83-C2E4-418C-86B2-3E35CCC9C505}" type="presParOf" srcId="{105F5613-F3B4-483A-A7AD-2E9B1D669632}" destId="{CB7C3A8A-0448-4DF5-80B4-C8B996903B3B}" srcOrd="6" destOrd="0" presId="urn:microsoft.com/office/officeart/2008/layout/LinedList"/>
    <dgm:cxn modelId="{F61F4413-35B1-46E0-B472-C5AE5BDF2DB1}" type="presParOf" srcId="{105F5613-F3B4-483A-A7AD-2E9B1D669632}" destId="{33358BDC-1FBD-4A41-A802-67D58148ADF1}" srcOrd="7" destOrd="0" presId="urn:microsoft.com/office/officeart/2008/layout/LinedList"/>
    <dgm:cxn modelId="{E9D013E3-9B9C-4C7C-A3A9-B88858C5080B}" type="presParOf" srcId="{33358BDC-1FBD-4A41-A802-67D58148ADF1}" destId="{C76E3A39-0915-4F69-9E85-110CD048260A}" srcOrd="0" destOrd="0" presId="urn:microsoft.com/office/officeart/2008/layout/LinedList"/>
    <dgm:cxn modelId="{2C75128A-E9CA-47A4-B4C1-8749083FF44A}" type="presParOf" srcId="{33358BDC-1FBD-4A41-A802-67D58148ADF1}" destId="{CD067CE4-14F1-434C-ADCA-2DB78CB83A3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B45A15-6EC4-436D-809D-118F76136065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61B6C45-4234-4C0D-AD28-F5810D51857B}">
      <dgm:prSet phldrT="[Texto]" phldr="0"/>
      <dgm:spPr/>
      <dgm:t>
        <a:bodyPr/>
        <a:lstStyle/>
        <a:p>
          <a:pPr rtl="0"/>
          <a:r>
            <a:rPr lang="es-ES" b="1" dirty="0">
              <a:latin typeface="Oswald Medium"/>
              <a:ea typeface="Calibri"/>
              <a:cs typeface="Calibri"/>
            </a:rPr>
            <a:t>Entrenamiento</a:t>
          </a:r>
        </a:p>
      </dgm:t>
    </dgm:pt>
    <dgm:pt modelId="{AD5FFD00-16E2-414E-AC56-124100AA9471}" type="parTrans" cxnId="{FC660067-22AB-43EF-A539-4E21A0BC103B}">
      <dgm:prSet/>
      <dgm:spPr/>
      <dgm:t>
        <a:bodyPr/>
        <a:lstStyle/>
        <a:p>
          <a:endParaRPr lang="es-ES"/>
        </a:p>
      </dgm:t>
    </dgm:pt>
    <dgm:pt modelId="{4CE7C900-1455-4CF9-AE2E-8B53C45CC3B2}" type="sibTrans" cxnId="{FC660067-22AB-43EF-A539-4E21A0BC103B}">
      <dgm:prSet/>
      <dgm:spPr/>
      <dgm:t>
        <a:bodyPr/>
        <a:lstStyle/>
        <a:p>
          <a:endParaRPr lang="es-ES"/>
        </a:p>
      </dgm:t>
    </dgm:pt>
    <dgm:pt modelId="{223A5293-B2FC-44AB-A4F1-DF772F4FEC52}">
      <dgm:prSet phldrT="[Texto]" phldr="0"/>
      <dgm:spPr/>
      <dgm:t>
        <a:bodyPr/>
        <a:lstStyle/>
        <a:p>
          <a:pPr rtl="0"/>
          <a:r>
            <a:rPr lang="es-MX" dirty="0"/>
            <a:t>+20 horas de cursos online. +18 horas de sesiones sincrónicas con especialistas.</a:t>
          </a:r>
          <a:endParaRPr lang="es-ES" dirty="0"/>
        </a:p>
      </dgm:t>
    </dgm:pt>
    <dgm:pt modelId="{F647F569-7586-4A38-B59E-8DE3631707EF}" type="parTrans" cxnId="{542616A5-0EDD-417D-B2EC-580305ECF8D8}">
      <dgm:prSet/>
      <dgm:spPr/>
      <dgm:t>
        <a:bodyPr/>
        <a:lstStyle/>
        <a:p>
          <a:endParaRPr lang="es-ES"/>
        </a:p>
      </dgm:t>
    </dgm:pt>
    <dgm:pt modelId="{112C4DD7-D0A0-4667-9E78-8816E8A8950C}" type="sibTrans" cxnId="{542616A5-0EDD-417D-B2EC-580305ECF8D8}">
      <dgm:prSet/>
      <dgm:spPr/>
      <dgm:t>
        <a:bodyPr/>
        <a:lstStyle/>
        <a:p>
          <a:endParaRPr lang="es-ES"/>
        </a:p>
      </dgm:t>
    </dgm:pt>
    <dgm:pt modelId="{D3C6306F-433E-44C4-92DD-E9E02FE8DE88}">
      <dgm:prSet phldrT="[Texto]" phldr="0"/>
      <dgm:spPr/>
      <dgm:t>
        <a:bodyPr/>
        <a:lstStyle/>
        <a:p>
          <a:r>
            <a:rPr lang="es-ES" dirty="0">
              <a:latin typeface="Oswald Medium" pitchFamily="2" charset="0"/>
            </a:rPr>
            <a:t>Aprendizaje experiencial</a:t>
          </a:r>
        </a:p>
      </dgm:t>
    </dgm:pt>
    <dgm:pt modelId="{894447E9-22E1-483E-851E-69D4D59ADABF}" type="parTrans" cxnId="{76C8DAC2-05DC-40AE-BFBD-B73DE7E1C9D1}">
      <dgm:prSet/>
      <dgm:spPr/>
      <dgm:t>
        <a:bodyPr/>
        <a:lstStyle/>
        <a:p>
          <a:endParaRPr lang="es-ES"/>
        </a:p>
      </dgm:t>
    </dgm:pt>
    <dgm:pt modelId="{0FBA5882-DCA7-41F6-98A2-D31312F87526}" type="sibTrans" cxnId="{76C8DAC2-05DC-40AE-BFBD-B73DE7E1C9D1}">
      <dgm:prSet/>
      <dgm:spPr/>
      <dgm:t>
        <a:bodyPr/>
        <a:lstStyle/>
        <a:p>
          <a:endParaRPr lang="es-ES"/>
        </a:p>
      </dgm:t>
    </dgm:pt>
    <dgm:pt modelId="{1771A724-E41B-4077-A301-6ED101427DC0}">
      <dgm:prSet phldrT="[Texto]" phldr="0"/>
      <dgm:spPr/>
      <dgm:t>
        <a:bodyPr/>
        <a:lstStyle/>
        <a:p>
          <a:pPr rtl="0"/>
          <a:r>
            <a:rPr lang="es-MX" dirty="0"/>
            <a:t>12 semanas de trabajo de oficina y de campo remunerado en una de las 5 organizaciones locales participantes.</a:t>
          </a:r>
          <a:endParaRPr lang="es-ES" dirty="0"/>
        </a:p>
      </dgm:t>
    </dgm:pt>
    <dgm:pt modelId="{DA2719FF-58DE-47E8-96B5-F7D8F0CF64F4}" type="parTrans" cxnId="{CAF999BD-594F-4374-BE1D-799CA52831C8}">
      <dgm:prSet/>
      <dgm:spPr/>
      <dgm:t>
        <a:bodyPr/>
        <a:lstStyle/>
        <a:p>
          <a:endParaRPr lang="es-ES"/>
        </a:p>
      </dgm:t>
    </dgm:pt>
    <dgm:pt modelId="{7E48CAE8-78E5-4A67-9664-21887295BF33}" type="sibTrans" cxnId="{CAF999BD-594F-4374-BE1D-799CA52831C8}">
      <dgm:prSet/>
      <dgm:spPr/>
      <dgm:t>
        <a:bodyPr/>
        <a:lstStyle/>
        <a:p>
          <a:endParaRPr lang="es-ES"/>
        </a:p>
      </dgm:t>
    </dgm:pt>
    <dgm:pt modelId="{6040704A-DFFE-4FA4-900F-7C1483A8454C}">
      <dgm:prSet phldrT="[Texto]" phldr="0"/>
      <dgm:spPr/>
      <dgm:t>
        <a:bodyPr/>
        <a:lstStyle/>
        <a:p>
          <a:pPr rtl="0"/>
          <a:r>
            <a:rPr lang="es-ES" dirty="0">
              <a:latin typeface="Oswald Medium"/>
            </a:rPr>
            <a:t>Coaching 1:1</a:t>
          </a:r>
          <a:endParaRPr lang="es-ES" dirty="0"/>
        </a:p>
      </dgm:t>
    </dgm:pt>
    <dgm:pt modelId="{33B8FF92-5A3A-424E-8415-659AB904689D}" type="parTrans" cxnId="{E11BA424-7970-4E52-A016-4AE7EF7533ED}">
      <dgm:prSet/>
      <dgm:spPr/>
      <dgm:t>
        <a:bodyPr/>
        <a:lstStyle/>
        <a:p>
          <a:endParaRPr lang="es-ES"/>
        </a:p>
      </dgm:t>
    </dgm:pt>
    <dgm:pt modelId="{7FCC7013-A5D6-4E93-B644-FA8157C47CD9}" type="sibTrans" cxnId="{E11BA424-7970-4E52-A016-4AE7EF7533ED}">
      <dgm:prSet/>
      <dgm:spPr/>
      <dgm:t>
        <a:bodyPr/>
        <a:lstStyle/>
        <a:p>
          <a:endParaRPr lang="es-ES"/>
        </a:p>
      </dgm:t>
    </dgm:pt>
    <dgm:pt modelId="{74E0EB63-C1B0-4C30-B2E7-326BA1AF39F2}">
      <dgm:prSet phldrT="[Texto]" phldr="0"/>
      <dgm:spPr/>
      <dgm:t>
        <a:bodyPr/>
        <a:lstStyle/>
        <a:p>
          <a:pPr rtl="0"/>
          <a:r>
            <a:rPr lang="es-ES" dirty="0"/>
            <a:t>3 sesiones de </a:t>
          </a:r>
          <a:r>
            <a:rPr lang="es-ES" dirty="0" err="1"/>
            <a:t>mentoring</a:t>
          </a:r>
          <a:r>
            <a:rPr lang="es-ES" dirty="0"/>
            <a:t> personalizadas durante el programa. 4 mentores dedicados.</a:t>
          </a:r>
        </a:p>
      </dgm:t>
    </dgm:pt>
    <dgm:pt modelId="{E813F52B-1599-48EB-94AD-DDBCC4E7D27D}" type="parTrans" cxnId="{DB7C9BD3-C031-41C5-9817-4BD0A2DF54B3}">
      <dgm:prSet/>
      <dgm:spPr/>
      <dgm:t>
        <a:bodyPr/>
        <a:lstStyle/>
        <a:p>
          <a:endParaRPr lang="es-ES"/>
        </a:p>
      </dgm:t>
    </dgm:pt>
    <dgm:pt modelId="{633F60AD-4321-40C0-9B9C-A5610EB26505}" type="sibTrans" cxnId="{DB7C9BD3-C031-41C5-9817-4BD0A2DF54B3}">
      <dgm:prSet/>
      <dgm:spPr/>
      <dgm:t>
        <a:bodyPr/>
        <a:lstStyle/>
        <a:p>
          <a:endParaRPr lang="es-ES"/>
        </a:p>
      </dgm:t>
    </dgm:pt>
    <dgm:pt modelId="{EF84ACD7-F56F-4ECC-AD32-7FF30EB33FD8}">
      <dgm:prSet phldr="0"/>
      <dgm:spPr/>
      <dgm:t>
        <a:bodyPr/>
        <a:lstStyle/>
        <a:p>
          <a:pPr rtl="0"/>
          <a:r>
            <a:rPr lang="es-ES" dirty="0">
              <a:latin typeface="Oswald Medium"/>
            </a:rPr>
            <a:t>Bienestar y resiliencia</a:t>
          </a:r>
        </a:p>
      </dgm:t>
    </dgm:pt>
    <dgm:pt modelId="{E57A3B56-A621-4197-960E-9811B090BBF6}" type="parTrans" cxnId="{8F9D3FFF-DDE4-4F41-AAE1-B2BE8BC587E5}">
      <dgm:prSet/>
      <dgm:spPr/>
      <dgm:t>
        <a:bodyPr/>
        <a:lstStyle/>
        <a:p>
          <a:endParaRPr lang="es-SV"/>
        </a:p>
      </dgm:t>
    </dgm:pt>
    <dgm:pt modelId="{47E83493-5CA7-4B99-9CEE-9F6742480152}" type="sibTrans" cxnId="{8F9D3FFF-DDE4-4F41-AAE1-B2BE8BC587E5}">
      <dgm:prSet/>
      <dgm:spPr/>
      <dgm:t>
        <a:bodyPr/>
        <a:lstStyle/>
        <a:p>
          <a:endParaRPr lang="es-SV"/>
        </a:p>
      </dgm:t>
    </dgm:pt>
    <dgm:pt modelId="{3C9711DC-AB1A-4D22-A387-B59A0B9DCDEA}">
      <dgm:prSet phldr="0"/>
      <dgm:spPr/>
      <dgm:t>
        <a:bodyPr/>
        <a:lstStyle/>
        <a:p>
          <a:r>
            <a:rPr lang="es-MX" dirty="0"/>
            <a:t>Técnicas para garantizar el bienestar y la resiliencia como trabajadores humanitarios.</a:t>
          </a:r>
          <a:endParaRPr lang="es-ES" dirty="0"/>
        </a:p>
      </dgm:t>
    </dgm:pt>
    <dgm:pt modelId="{05FF824A-C38A-4494-9876-E5AC0AEA6684}" type="parTrans" cxnId="{52688B29-CF94-4EE5-93F8-315C8DE0AE97}">
      <dgm:prSet/>
      <dgm:spPr/>
      <dgm:t>
        <a:bodyPr/>
        <a:lstStyle/>
        <a:p>
          <a:endParaRPr lang="es-SV"/>
        </a:p>
      </dgm:t>
    </dgm:pt>
    <dgm:pt modelId="{FB616A82-B60A-45B2-A839-F2BB0CE00E1A}" type="sibTrans" cxnId="{52688B29-CF94-4EE5-93F8-315C8DE0AE97}">
      <dgm:prSet/>
      <dgm:spPr/>
      <dgm:t>
        <a:bodyPr/>
        <a:lstStyle/>
        <a:p>
          <a:endParaRPr lang="es-SV"/>
        </a:p>
      </dgm:t>
    </dgm:pt>
    <dgm:pt modelId="{4FEA44F9-A40C-4FAD-9FF5-268B550DA2E7}" type="pres">
      <dgm:prSet presAssocID="{80B45A15-6EC4-436D-809D-118F76136065}" presName="theList" presStyleCnt="0">
        <dgm:presLayoutVars>
          <dgm:dir/>
          <dgm:animLvl val="lvl"/>
          <dgm:resizeHandles val="exact"/>
        </dgm:presLayoutVars>
      </dgm:prSet>
      <dgm:spPr/>
    </dgm:pt>
    <dgm:pt modelId="{8A55E41A-3E8F-4B1A-B54C-25447AB6F8D5}" type="pres">
      <dgm:prSet presAssocID="{F61B6C45-4234-4C0D-AD28-F5810D51857B}" presName="compNode" presStyleCnt="0"/>
      <dgm:spPr/>
    </dgm:pt>
    <dgm:pt modelId="{61615AC6-131D-4544-82E8-1D553491E808}" type="pres">
      <dgm:prSet presAssocID="{F61B6C45-4234-4C0D-AD28-F5810D51857B}" presName="aNode" presStyleLbl="bgShp" presStyleIdx="0" presStyleCnt="4"/>
      <dgm:spPr/>
    </dgm:pt>
    <dgm:pt modelId="{89CDCC95-C5A2-4DCE-AD0B-C8A68D577C7C}" type="pres">
      <dgm:prSet presAssocID="{F61B6C45-4234-4C0D-AD28-F5810D51857B}" presName="textNode" presStyleLbl="bgShp" presStyleIdx="0" presStyleCnt="4"/>
      <dgm:spPr/>
    </dgm:pt>
    <dgm:pt modelId="{13A2FB3E-054D-42B8-9D87-5F51AFB5A6B0}" type="pres">
      <dgm:prSet presAssocID="{F61B6C45-4234-4C0D-AD28-F5810D51857B}" presName="compChildNode" presStyleCnt="0"/>
      <dgm:spPr/>
    </dgm:pt>
    <dgm:pt modelId="{F89697DC-98AC-435A-9623-A8B34DA8929C}" type="pres">
      <dgm:prSet presAssocID="{F61B6C45-4234-4C0D-AD28-F5810D51857B}" presName="theInnerList" presStyleCnt="0"/>
      <dgm:spPr/>
    </dgm:pt>
    <dgm:pt modelId="{8825B414-8683-4FB4-8B75-8E0784F156FB}" type="pres">
      <dgm:prSet presAssocID="{223A5293-B2FC-44AB-A4F1-DF772F4FEC52}" presName="childNode" presStyleLbl="node1" presStyleIdx="0" presStyleCnt="4">
        <dgm:presLayoutVars>
          <dgm:bulletEnabled val="1"/>
        </dgm:presLayoutVars>
      </dgm:prSet>
      <dgm:spPr/>
    </dgm:pt>
    <dgm:pt modelId="{C0F9E3B5-6B23-4CEC-9650-83EF6AF8A1B2}" type="pres">
      <dgm:prSet presAssocID="{F61B6C45-4234-4C0D-AD28-F5810D51857B}" presName="aSpace" presStyleCnt="0"/>
      <dgm:spPr/>
    </dgm:pt>
    <dgm:pt modelId="{238B40D5-8FFE-423B-86E7-A7A862C6F4B0}" type="pres">
      <dgm:prSet presAssocID="{D3C6306F-433E-44C4-92DD-E9E02FE8DE88}" presName="compNode" presStyleCnt="0"/>
      <dgm:spPr/>
    </dgm:pt>
    <dgm:pt modelId="{FE9E0C2C-49A3-423C-BD30-369092B69C66}" type="pres">
      <dgm:prSet presAssocID="{D3C6306F-433E-44C4-92DD-E9E02FE8DE88}" presName="aNode" presStyleLbl="bgShp" presStyleIdx="1" presStyleCnt="4"/>
      <dgm:spPr/>
    </dgm:pt>
    <dgm:pt modelId="{A9266C0E-6A5C-4144-ACD7-A9A615C2F64F}" type="pres">
      <dgm:prSet presAssocID="{D3C6306F-433E-44C4-92DD-E9E02FE8DE88}" presName="textNode" presStyleLbl="bgShp" presStyleIdx="1" presStyleCnt="4"/>
      <dgm:spPr/>
    </dgm:pt>
    <dgm:pt modelId="{749CE1ED-3D30-49BE-9990-85873AC44162}" type="pres">
      <dgm:prSet presAssocID="{D3C6306F-433E-44C4-92DD-E9E02FE8DE88}" presName="compChildNode" presStyleCnt="0"/>
      <dgm:spPr/>
    </dgm:pt>
    <dgm:pt modelId="{4A26D379-44AE-4A30-95D5-FAAF96EED6D2}" type="pres">
      <dgm:prSet presAssocID="{D3C6306F-433E-44C4-92DD-E9E02FE8DE88}" presName="theInnerList" presStyleCnt="0"/>
      <dgm:spPr/>
    </dgm:pt>
    <dgm:pt modelId="{8F6B24A4-B9EB-4D0D-9BBF-CC4600F03452}" type="pres">
      <dgm:prSet presAssocID="{1771A724-E41B-4077-A301-6ED101427DC0}" presName="childNode" presStyleLbl="node1" presStyleIdx="1" presStyleCnt="4">
        <dgm:presLayoutVars>
          <dgm:bulletEnabled val="1"/>
        </dgm:presLayoutVars>
      </dgm:prSet>
      <dgm:spPr/>
    </dgm:pt>
    <dgm:pt modelId="{9D8892D4-92A5-4789-950B-E7CC5E6FA0BC}" type="pres">
      <dgm:prSet presAssocID="{D3C6306F-433E-44C4-92DD-E9E02FE8DE88}" presName="aSpace" presStyleCnt="0"/>
      <dgm:spPr/>
    </dgm:pt>
    <dgm:pt modelId="{8800ADE8-DFC5-4BD4-8FCA-1D31D9B1AC03}" type="pres">
      <dgm:prSet presAssocID="{6040704A-DFFE-4FA4-900F-7C1483A8454C}" presName="compNode" presStyleCnt="0"/>
      <dgm:spPr/>
    </dgm:pt>
    <dgm:pt modelId="{E409B99A-7794-4ADF-9D7A-E4C1BA57F771}" type="pres">
      <dgm:prSet presAssocID="{6040704A-DFFE-4FA4-900F-7C1483A8454C}" presName="aNode" presStyleLbl="bgShp" presStyleIdx="2" presStyleCnt="4"/>
      <dgm:spPr/>
    </dgm:pt>
    <dgm:pt modelId="{06DC0CAF-E27E-4E09-ADAF-1ED7D45387D5}" type="pres">
      <dgm:prSet presAssocID="{6040704A-DFFE-4FA4-900F-7C1483A8454C}" presName="textNode" presStyleLbl="bgShp" presStyleIdx="2" presStyleCnt="4"/>
      <dgm:spPr/>
    </dgm:pt>
    <dgm:pt modelId="{EFE41F55-3DF3-4E86-B43C-8BCFC33AF9D9}" type="pres">
      <dgm:prSet presAssocID="{6040704A-DFFE-4FA4-900F-7C1483A8454C}" presName="compChildNode" presStyleCnt="0"/>
      <dgm:spPr/>
    </dgm:pt>
    <dgm:pt modelId="{B479C1F2-EDB9-45E1-9291-BFB26EF7BADA}" type="pres">
      <dgm:prSet presAssocID="{6040704A-DFFE-4FA4-900F-7C1483A8454C}" presName="theInnerList" presStyleCnt="0"/>
      <dgm:spPr/>
    </dgm:pt>
    <dgm:pt modelId="{34F833F0-EE15-4C4F-9DE0-801FBA387843}" type="pres">
      <dgm:prSet presAssocID="{74E0EB63-C1B0-4C30-B2E7-326BA1AF39F2}" presName="childNode" presStyleLbl="node1" presStyleIdx="2" presStyleCnt="4">
        <dgm:presLayoutVars>
          <dgm:bulletEnabled val="1"/>
        </dgm:presLayoutVars>
      </dgm:prSet>
      <dgm:spPr/>
    </dgm:pt>
    <dgm:pt modelId="{38050894-2E2B-46CE-BA42-FEE25CF16A03}" type="pres">
      <dgm:prSet presAssocID="{6040704A-DFFE-4FA4-900F-7C1483A8454C}" presName="aSpace" presStyleCnt="0"/>
      <dgm:spPr/>
    </dgm:pt>
    <dgm:pt modelId="{1246EC1A-0E79-4615-9409-079895CC0D6B}" type="pres">
      <dgm:prSet presAssocID="{EF84ACD7-F56F-4ECC-AD32-7FF30EB33FD8}" presName="compNode" presStyleCnt="0"/>
      <dgm:spPr/>
    </dgm:pt>
    <dgm:pt modelId="{A1EACE57-9FFE-474A-B010-06E539D09C3F}" type="pres">
      <dgm:prSet presAssocID="{EF84ACD7-F56F-4ECC-AD32-7FF30EB33FD8}" presName="aNode" presStyleLbl="bgShp" presStyleIdx="3" presStyleCnt="4"/>
      <dgm:spPr/>
    </dgm:pt>
    <dgm:pt modelId="{15C042DA-A0CA-4C1D-969E-144C044B544C}" type="pres">
      <dgm:prSet presAssocID="{EF84ACD7-F56F-4ECC-AD32-7FF30EB33FD8}" presName="textNode" presStyleLbl="bgShp" presStyleIdx="3" presStyleCnt="4"/>
      <dgm:spPr/>
    </dgm:pt>
    <dgm:pt modelId="{B6FD1E19-BCE8-41D3-95EA-6876E7C2AFEB}" type="pres">
      <dgm:prSet presAssocID="{EF84ACD7-F56F-4ECC-AD32-7FF30EB33FD8}" presName="compChildNode" presStyleCnt="0"/>
      <dgm:spPr/>
    </dgm:pt>
    <dgm:pt modelId="{EE79899E-CAC5-4B4C-9701-31C7AA5E5E52}" type="pres">
      <dgm:prSet presAssocID="{EF84ACD7-F56F-4ECC-AD32-7FF30EB33FD8}" presName="theInnerList" presStyleCnt="0"/>
      <dgm:spPr/>
    </dgm:pt>
    <dgm:pt modelId="{6A7EE9E8-CDC3-4A56-BF87-AF6F7DDFC1CC}" type="pres">
      <dgm:prSet presAssocID="{3C9711DC-AB1A-4D22-A387-B59A0B9DCDEA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E11BA424-7970-4E52-A016-4AE7EF7533ED}" srcId="{80B45A15-6EC4-436D-809D-118F76136065}" destId="{6040704A-DFFE-4FA4-900F-7C1483A8454C}" srcOrd="2" destOrd="0" parTransId="{33B8FF92-5A3A-424E-8415-659AB904689D}" sibTransId="{7FCC7013-A5D6-4E93-B644-FA8157C47CD9}"/>
    <dgm:cxn modelId="{52688B29-CF94-4EE5-93F8-315C8DE0AE97}" srcId="{EF84ACD7-F56F-4ECC-AD32-7FF30EB33FD8}" destId="{3C9711DC-AB1A-4D22-A387-B59A0B9DCDEA}" srcOrd="0" destOrd="0" parTransId="{05FF824A-C38A-4494-9876-E5AC0AEA6684}" sibTransId="{FB616A82-B60A-45B2-A839-F2BB0CE00E1A}"/>
    <dgm:cxn modelId="{CAD49944-DF18-47F2-A9CE-40BA3845E39C}" type="presOf" srcId="{D3C6306F-433E-44C4-92DD-E9E02FE8DE88}" destId="{FE9E0C2C-49A3-423C-BD30-369092B69C66}" srcOrd="0" destOrd="0" presId="urn:microsoft.com/office/officeart/2005/8/layout/lProcess2"/>
    <dgm:cxn modelId="{985D1E45-3F5C-4808-BC9A-4E4564DF58A4}" type="presOf" srcId="{223A5293-B2FC-44AB-A4F1-DF772F4FEC52}" destId="{8825B414-8683-4FB4-8B75-8E0784F156FB}" srcOrd="0" destOrd="0" presId="urn:microsoft.com/office/officeart/2005/8/layout/lProcess2"/>
    <dgm:cxn modelId="{4EEB9966-9798-4BD6-AD95-EC6DAE3E7287}" type="presOf" srcId="{1771A724-E41B-4077-A301-6ED101427DC0}" destId="{8F6B24A4-B9EB-4D0D-9BBF-CC4600F03452}" srcOrd="0" destOrd="0" presId="urn:microsoft.com/office/officeart/2005/8/layout/lProcess2"/>
    <dgm:cxn modelId="{FC660067-22AB-43EF-A539-4E21A0BC103B}" srcId="{80B45A15-6EC4-436D-809D-118F76136065}" destId="{F61B6C45-4234-4C0D-AD28-F5810D51857B}" srcOrd="0" destOrd="0" parTransId="{AD5FFD00-16E2-414E-AC56-124100AA9471}" sibTransId="{4CE7C900-1455-4CF9-AE2E-8B53C45CC3B2}"/>
    <dgm:cxn modelId="{A5B33A4C-65F2-4B2E-9FD8-FA3326ACF596}" type="presOf" srcId="{F61B6C45-4234-4C0D-AD28-F5810D51857B}" destId="{61615AC6-131D-4544-82E8-1D553491E808}" srcOrd="0" destOrd="0" presId="urn:microsoft.com/office/officeart/2005/8/layout/lProcess2"/>
    <dgm:cxn modelId="{E05B6551-C3DF-47DE-A853-171803E35E8A}" type="presOf" srcId="{3C9711DC-AB1A-4D22-A387-B59A0B9DCDEA}" destId="{6A7EE9E8-CDC3-4A56-BF87-AF6F7DDFC1CC}" srcOrd="0" destOrd="0" presId="urn:microsoft.com/office/officeart/2005/8/layout/lProcess2"/>
    <dgm:cxn modelId="{88732E99-56A4-4827-83DD-04B6E5D91CB7}" type="presOf" srcId="{F61B6C45-4234-4C0D-AD28-F5810D51857B}" destId="{89CDCC95-C5A2-4DCE-AD0B-C8A68D577C7C}" srcOrd="1" destOrd="0" presId="urn:microsoft.com/office/officeart/2005/8/layout/lProcess2"/>
    <dgm:cxn modelId="{8F4E3C9A-E444-44E8-93FF-6DFA20683A53}" type="presOf" srcId="{EF84ACD7-F56F-4ECC-AD32-7FF30EB33FD8}" destId="{15C042DA-A0CA-4C1D-969E-144C044B544C}" srcOrd="1" destOrd="0" presId="urn:microsoft.com/office/officeart/2005/8/layout/lProcess2"/>
    <dgm:cxn modelId="{9CD76CA4-D8D4-451F-9CAF-053AA35EC00E}" type="presOf" srcId="{EF84ACD7-F56F-4ECC-AD32-7FF30EB33FD8}" destId="{A1EACE57-9FFE-474A-B010-06E539D09C3F}" srcOrd="0" destOrd="0" presId="urn:microsoft.com/office/officeart/2005/8/layout/lProcess2"/>
    <dgm:cxn modelId="{542616A5-0EDD-417D-B2EC-580305ECF8D8}" srcId="{F61B6C45-4234-4C0D-AD28-F5810D51857B}" destId="{223A5293-B2FC-44AB-A4F1-DF772F4FEC52}" srcOrd="0" destOrd="0" parTransId="{F647F569-7586-4A38-B59E-8DE3631707EF}" sibTransId="{112C4DD7-D0A0-4667-9E78-8816E8A8950C}"/>
    <dgm:cxn modelId="{50B7E5B2-9E1E-4DF3-B664-FCCCCC1B18DC}" type="presOf" srcId="{6040704A-DFFE-4FA4-900F-7C1483A8454C}" destId="{E409B99A-7794-4ADF-9D7A-E4C1BA57F771}" srcOrd="0" destOrd="0" presId="urn:microsoft.com/office/officeart/2005/8/layout/lProcess2"/>
    <dgm:cxn modelId="{CAF999BD-594F-4374-BE1D-799CA52831C8}" srcId="{D3C6306F-433E-44C4-92DD-E9E02FE8DE88}" destId="{1771A724-E41B-4077-A301-6ED101427DC0}" srcOrd="0" destOrd="0" parTransId="{DA2719FF-58DE-47E8-96B5-F7D8F0CF64F4}" sibTransId="{7E48CAE8-78E5-4A67-9664-21887295BF33}"/>
    <dgm:cxn modelId="{76C8DAC2-05DC-40AE-BFBD-B73DE7E1C9D1}" srcId="{80B45A15-6EC4-436D-809D-118F76136065}" destId="{D3C6306F-433E-44C4-92DD-E9E02FE8DE88}" srcOrd="1" destOrd="0" parTransId="{894447E9-22E1-483E-851E-69D4D59ADABF}" sibTransId="{0FBA5882-DCA7-41F6-98A2-D31312F87526}"/>
    <dgm:cxn modelId="{B19505D2-AF0E-488A-91D4-76A37B00D42F}" type="presOf" srcId="{80B45A15-6EC4-436D-809D-118F76136065}" destId="{4FEA44F9-A40C-4FAD-9FF5-268B550DA2E7}" srcOrd="0" destOrd="0" presId="urn:microsoft.com/office/officeart/2005/8/layout/lProcess2"/>
    <dgm:cxn modelId="{DB7C9BD3-C031-41C5-9817-4BD0A2DF54B3}" srcId="{6040704A-DFFE-4FA4-900F-7C1483A8454C}" destId="{74E0EB63-C1B0-4C30-B2E7-326BA1AF39F2}" srcOrd="0" destOrd="0" parTransId="{E813F52B-1599-48EB-94AD-DDBCC4E7D27D}" sibTransId="{633F60AD-4321-40C0-9B9C-A5610EB26505}"/>
    <dgm:cxn modelId="{1630E4D4-21D2-487B-B4EB-8FF55390CF54}" type="presOf" srcId="{6040704A-DFFE-4FA4-900F-7C1483A8454C}" destId="{06DC0CAF-E27E-4E09-ADAF-1ED7D45387D5}" srcOrd="1" destOrd="0" presId="urn:microsoft.com/office/officeart/2005/8/layout/lProcess2"/>
    <dgm:cxn modelId="{FC9299DD-D3A8-4022-B103-654C87F19C87}" type="presOf" srcId="{D3C6306F-433E-44C4-92DD-E9E02FE8DE88}" destId="{A9266C0E-6A5C-4144-ACD7-A9A615C2F64F}" srcOrd="1" destOrd="0" presId="urn:microsoft.com/office/officeart/2005/8/layout/lProcess2"/>
    <dgm:cxn modelId="{9B05A5DE-53FC-4B75-A22D-9ED8D9B01CBE}" type="presOf" srcId="{74E0EB63-C1B0-4C30-B2E7-326BA1AF39F2}" destId="{34F833F0-EE15-4C4F-9DE0-801FBA387843}" srcOrd="0" destOrd="0" presId="urn:microsoft.com/office/officeart/2005/8/layout/lProcess2"/>
    <dgm:cxn modelId="{8F9D3FFF-DDE4-4F41-AAE1-B2BE8BC587E5}" srcId="{80B45A15-6EC4-436D-809D-118F76136065}" destId="{EF84ACD7-F56F-4ECC-AD32-7FF30EB33FD8}" srcOrd="3" destOrd="0" parTransId="{E57A3B56-A621-4197-960E-9811B090BBF6}" sibTransId="{47E83493-5CA7-4B99-9CEE-9F6742480152}"/>
    <dgm:cxn modelId="{60053DA6-62AB-4AC8-B457-DB7D5832AF44}" type="presParOf" srcId="{4FEA44F9-A40C-4FAD-9FF5-268B550DA2E7}" destId="{8A55E41A-3E8F-4B1A-B54C-25447AB6F8D5}" srcOrd="0" destOrd="0" presId="urn:microsoft.com/office/officeart/2005/8/layout/lProcess2"/>
    <dgm:cxn modelId="{C6D819AB-EBB9-40C8-9D67-D273AB38B40A}" type="presParOf" srcId="{8A55E41A-3E8F-4B1A-B54C-25447AB6F8D5}" destId="{61615AC6-131D-4544-82E8-1D553491E808}" srcOrd="0" destOrd="0" presId="urn:microsoft.com/office/officeart/2005/8/layout/lProcess2"/>
    <dgm:cxn modelId="{9D57C0BD-D8EB-4294-A6E5-CD15D091299D}" type="presParOf" srcId="{8A55E41A-3E8F-4B1A-B54C-25447AB6F8D5}" destId="{89CDCC95-C5A2-4DCE-AD0B-C8A68D577C7C}" srcOrd="1" destOrd="0" presId="urn:microsoft.com/office/officeart/2005/8/layout/lProcess2"/>
    <dgm:cxn modelId="{259D21E9-122C-44ED-8AD3-FBBE943DADF3}" type="presParOf" srcId="{8A55E41A-3E8F-4B1A-B54C-25447AB6F8D5}" destId="{13A2FB3E-054D-42B8-9D87-5F51AFB5A6B0}" srcOrd="2" destOrd="0" presId="urn:microsoft.com/office/officeart/2005/8/layout/lProcess2"/>
    <dgm:cxn modelId="{E60D5F31-0496-41D7-AE82-2D1550DBFF72}" type="presParOf" srcId="{13A2FB3E-054D-42B8-9D87-5F51AFB5A6B0}" destId="{F89697DC-98AC-435A-9623-A8B34DA8929C}" srcOrd="0" destOrd="0" presId="urn:microsoft.com/office/officeart/2005/8/layout/lProcess2"/>
    <dgm:cxn modelId="{72AA5E4D-2FB6-41CE-893F-EA444BF76DC6}" type="presParOf" srcId="{F89697DC-98AC-435A-9623-A8B34DA8929C}" destId="{8825B414-8683-4FB4-8B75-8E0784F156FB}" srcOrd="0" destOrd="0" presId="urn:microsoft.com/office/officeart/2005/8/layout/lProcess2"/>
    <dgm:cxn modelId="{F5562CF2-EBAF-422E-BDC9-0946FFFFD6B4}" type="presParOf" srcId="{4FEA44F9-A40C-4FAD-9FF5-268B550DA2E7}" destId="{C0F9E3B5-6B23-4CEC-9650-83EF6AF8A1B2}" srcOrd="1" destOrd="0" presId="urn:microsoft.com/office/officeart/2005/8/layout/lProcess2"/>
    <dgm:cxn modelId="{B25E2FB6-1BB9-454D-B554-09E01D52CF61}" type="presParOf" srcId="{4FEA44F9-A40C-4FAD-9FF5-268B550DA2E7}" destId="{238B40D5-8FFE-423B-86E7-A7A862C6F4B0}" srcOrd="2" destOrd="0" presId="urn:microsoft.com/office/officeart/2005/8/layout/lProcess2"/>
    <dgm:cxn modelId="{22324B3C-A325-4BC4-AA80-653422900A63}" type="presParOf" srcId="{238B40D5-8FFE-423B-86E7-A7A862C6F4B0}" destId="{FE9E0C2C-49A3-423C-BD30-369092B69C66}" srcOrd="0" destOrd="0" presId="urn:microsoft.com/office/officeart/2005/8/layout/lProcess2"/>
    <dgm:cxn modelId="{7EA869A5-D5BE-42E6-8411-28039BBF8D6D}" type="presParOf" srcId="{238B40D5-8FFE-423B-86E7-A7A862C6F4B0}" destId="{A9266C0E-6A5C-4144-ACD7-A9A615C2F64F}" srcOrd="1" destOrd="0" presId="urn:microsoft.com/office/officeart/2005/8/layout/lProcess2"/>
    <dgm:cxn modelId="{91A9030C-1F58-4BCD-A6C9-59AEFC448ADC}" type="presParOf" srcId="{238B40D5-8FFE-423B-86E7-A7A862C6F4B0}" destId="{749CE1ED-3D30-49BE-9990-85873AC44162}" srcOrd="2" destOrd="0" presId="urn:microsoft.com/office/officeart/2005/8/layout/lProcess2"/>
    <dgm:cxn modelId="{A5950400-F0F1-4A61-AC58-2204BE1CB690}" type="presParOf" srcId="{749CE1ED-3D30-49BE-9990-85873AC44162}" destId="{4A26D379-44AE-4A30-95D5-FAAF96EED6D2}" srcOrd="0" destOrd="0" presId="urn:microsoft.com/office/officeart/2005/8/layout/lProcess2"/>
    <dgm:cxn modelId="{67FB83F9-ACE7-4BEB-B66A-90E8BC947C0D}" type="presParOf" srcId="{4A26D379-44AE-4A30-95D5-FAAF96EED6D2}" destId="{8F6B24A4-B9EB-4D0D-9BBF-CC4600F03452}" srcOrd="0" destOrd="0" presId="urn:microsoft.com/office/officeart/2005/8/layout/lProcess2"/>
    <dgm:cxn modelId="{F9E2741E-7884-4BA2-9B47-1CED19CDABA4}" type="presParOf" srcId="{4FEA44F9-A40C-4FAD-9FF5-268B550DA2E7}" destId="{9D8892D4-92A5-4789-950B-E7CC5E6FA0BC}" srcOrd="3" destOrd="0" presId="urn:microsoft.com/office/officeart/2005/8/layout/lProcess2"/>
    <dgm:cxn modelId="{E25394F6-7DFA-432E-996C-B171D1B43E1A}" type="presParOf" srcId="{4FEA44F9-A40C-4FAD-9FF5-268B550DA2E7}" destId="{8800ADE8-DFC5-4BD4-8FCA-1D31D9B1AC03}" srcOrd="4" destOrd="0" presId="urn:microsoft.com/office/officeart/2005/8/layout/lProcess2"/>
    <dgm:cxn modelId="{EE7CE778-A457-4FC0-9879-A3AA84C67455}" type="presParOf" srcId="{8800ADE8-DFC5-4BD4-8FCA-1D31D9B1AC03}" destId="{E409B99A-7794-4ADF-9D7A-E4C1BA57F771}" srcOrd="0" destOrd="0" presId="urn:microsoft.com/office/officeart/2005/8/layout/lProcess2"/>
    <dgm:cxn modelId="{0F884B30-EAD9-4A86-9736-E92937A5DE7D}" type="presParOf" srcId="{8800ADE8-DFC5-4BD4-8FCA-1D31D9B1AC03}" destId="{06DC0CAF-E27E-4E09-ADAF-1ED7D45387D5}" srcOrd="1" destOrd="0" presId="urn:microsoft.com/office/officeart/2005/8/layout/lProcess2"/>
    <dgm:cxn modelId="{FF98F6C7-54FC-4ECE-BC9F-BE96483EA6F9}" type="presParOf" srcId="{8800ADE8-DFC5-4BD4-8FCA-1D31D9B1AC03}" destId="{EFE41F55-3DF3-4E86-B43C-8BCFC33AF9D9}" srcOrd="2" destOrd="0" presId="urn:microsoft.com/office/officeart/2005/8/layout/lProcess2"/>
    <dgm:cxn modelId="{68D68905-04F0-4A8D-870B-629D4500F6E7}" type="presParOf" srcId="{EFE41F55-3DF3-4E86-B43C-8BCFC33AF9D9}" destId="{B479C1F2-EDB9-45E1-9291-BFB26EF7BADA}" srcOrd="0" destOrd="0" presId="urn:microsoft.com/office/officeart/2005/8/layout/lProcess2"/>
    <dgm:cxn modelId="{0099D2A6-7447-4E8D-A26C-4BA4E331C013}" type="presParOf" srcId="{B479C1F2-EDB9-45E1-9291-BFB26EF7BADA}" destId="{34F833F0-EE15-4C4F-9DE0-801FBA387843}" srcOrd="0" destOrd="0" presId="urn:microsoft.com/office/officeart/2005/8/layout/lProcess2"/>
    <dgm:cxn modelId="{C7AB3F5B-1A0C-4DDC-AFFB-8275FF19328D}" type="presParOf" srcId="{4FEA44F9-A40C-4FAD-9FF5-268B550DA2E7}" destId="{38050894-2E2B-46CE-BA42-FEE25CF16A03}" srcOrd="5" destOrd="0" presId="urn:microsoft.com/office/officeart/2005/8/layout/lProcess2"/>
    <dgm:cxn modelId="{ED6008E5-369F-4518-876C-3F6A0AA05F7A}" type="presParOf" srcId="{4FEA44F9-A40C-4FAD-9FF5-268B550DA2E7}" destId="{1246EC1A-0E79-4615-9409-079895CC0D6B}" srcOrd="6" destOrd="0" presId="urn:microsoft.com/office/officeart/2005/8/layout/lProcess2"/>
    <dgm:cxn modelId="{61A3F3B9-2960-4AB5-A780-D25CFCC5BA10}" type="presParOf" srcId="{1246EC1A-0E79-4615-9409-079895CC0D6B}" destId="{A1EACE57-9FFE-474A-B010-06E539D09C3F}" srcOrd="0" destOrd="0" presId="urn:microsoft.com/office/officeart/2005/8/layout/lProcess2"/>
    <dgm:cxn modelId="{7D0F94DA-A320-4A14-B9A0-EF8983A59148}" type="presParOf" srcId="{1246EC1A-0E79-4615-9409-079895CC0D6B}" destId="{15C042DA-A0CA-4C1D-969E-144C044B544C}" srcOrd="1" destOrd="0" presId="urn:microsoft.com/office/officeart/2005/8/layout/lProcess2"/>
    <dgm:cxn modelId="{0989F49E-4A88-47F8-9E96-0307FF849A02}" type="presParOf" srcId="{1246EC1A-0E79-4615-9409-079895CC0D6B}" destId="{B6FD1E19-BCE8-41D3-95EA-6876E7C2AFEB}" srcOrd="2" destOrd="0" presId="urn:microsoft.com/office/officeart/2005/8/layout/lProcess2"/>
    <dgm:cxn modelId="{54D8C0D2-36E2-4E04-AD5E-C9E378C3BE57}" type="presParOf" srcId="{B6FD1E19-BCE8-41D3-95EA-6876E7C2AFEB}" destId="{EE79899E-CAC5-4B4C-9701-31C7AA5E5E52}" srcOrd="0" destOrd="0" presId="urn:microsoft.com/office/officeart/2005/8/layout/lProcess2"/>
    <dgm:cxn modelId="{E8B97F51-DFBE-401C-878A-618D4C792D24}" type="presParOf" srcId="{EE79899E-CAC5-4B4C-9701-31C7AA5E5E52}" destId="{6A7EE9E8-CDC3-4A56-BF87-AF6F7DDFC1CC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4B0FCD-7582-437E-967C-C317BE58A6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HN"/>
        </a:p>
      </dgm:t>
    </dgm:pt>
    <dgm:pt modelId="{3341F592-3694-45F4-80CE-7C9F61E5A1CE}">
      <dgm:prSet phldrT="[Texto]"/>
      <dgm:spPr>
        <a:solidFill>
          <a:srgbClr val="00AFAD"/>
        </a:solidFill>
        <a:ln>
          <a:solidFill>
            <a:srgbClr val="00AFAD"/>
          </a:solidFill>
        </a:ln>
      </dgm:spPr>
      <dgm:t>
        <a:bodyPr/>
        <a:lstStyle/>
        <a:p>
          <a:r>
            <a:rPr lang="es-ES" b="0" u="none" strike="noStrike" dirty="0">
              <a:effectLst/>
            </a:rPr>
            <a:t>Fomentar e involucrar </a:t>
          </a:r>
          <a:r>
            <a:rPr lang="es-ES" b="1" u="none" strike="noStrike" dirty="0">
              <a:effectLst/>
            </a:rPr>
            <a:t>la  participación activa de la juventud en los procesos de toma de decisión </a:t>
          </a:r>
          <a:r>
            <a:rPr lang="es-ES" b="0" u="none" strike="noStrike" dirty="0">
              <a:effectLst/>
            </a:rPr>
            <a:t>para la gestión de riesgos de desastres. </a:t>
          </a:r>
          <a:endParaRPr lang="es-HN" dirty="0"/>
        </a:p>
      </dgm:t>
    </dgm:pt>
    <dgm:pt modelId="{CDEB27B4-503F-48FD-A75B-8209F810E148}" type="parTrans" cxnId="{CA2A6D1C-B870-4F68-87B1-1734A143D21A}">
      <dgm:prSet/>
      <dgm:spPr/>
      <dgm:t>
        <a:bodyPr/>
        <a:lstStyle/>
        <a:p>
          <a:endParaRPr lang="es-HN"/>
        </a:p>
      </dgm:t>
    </dgm:pt>
    <dgm:pt modelId="{1AD0E4ED-BC70-4CD7-BB7E-68CF18854E19}" type="sibTrans" cxnId="{CA2A6D1C-B870-4F68-87B1-1734A143D21A}">
      <dgm:prSet/>
      <dgm:spPr/>
      <dgm:t>
        <a:bodyPr/>
        <a:lstStyle/>
        <a:p>
          <a:endParaRPr lang="es-HN"/>
        </a:p>
      </dgm:t>
    </dgm:pt>
    <dgm:pt modelId="{16186BEB-10D2-4D90-BB13-E97E5672F569}">
      <dgm:prSet/>
      <dgm:spPr/>
      <dgm:t>
        <a:bodyPr/>
        <a:lstStyle/>
        <a:p>
          <a:r>
            <a:rPr lang="es-ES" b="1" u="none" strike="noStrike" dirty="0">
              <a:effectLst/>
            </a:rPr>
            <a:t>Reducir la vulnerabilidad social e impulsar la resiliencia climática </a:t>
          </a:r>
          <a:r>
            <a:rPr lang="es-ES" b="0" u="none" strike="noStrike" dirty="0">
              <a:effectLst/>
            </a:rPr>
            <a:t>de la juventud en contextos de riesgos de desastres que afecten su localidad.</a:t>
          </a:r>
        </a:p>
      </dgm:t>
    </dgm:pt>
    <dgm:pt modelId="{E2B1770F-E47E-4991-8F3F-FA8B1FB125F8}" type="parTrans" cxnId="{E58761F8-354A-40FD-8A9B-778FDE933D3E}">
      <dgm:prSet/>
      <dgm:spPr/>
      <dgm:t>
        <a:bodyPr/>
        <a:lstStyle/>
        <a:p>
          <a:endParaRPr lang="es-HN"/>
        </a:p>
      </dgm:t>
    </dgm:pt>
    <dgm:pt modelId="{7E5D004D-947B-4032-9A34-9D6FB1DE3AAA}" type="sibTrans" cxnId="{E58761F8-354A-40FD-8A9B-778FDE933D3E}">
      <dgm:prSet/>
      <dgm:spPr/>
      <dgm:t>
        <a:bodyPr/>
        <a:lstStyle/>
        <a:p>
          <a:endParaRPr lang="es-HN"/>
        </a:p>
      </dgm:t>
    </dgm:pt>
    <dgm:pt modelId="{DDE8B71B-7D19-40C5-ABD5-ACBC04AAB826}">
      <dgm:prSet/>
      <dgm:spPr>
        <a:solidFill>
          <a:srgbClr val="942B86"/>
        </a:solidFill>
        <a:ln>
          <a:solidFill>
            <a:srgbClr val="942B86"/>
          </a:solidFill>
        </a:ln>
      </dgm:spPr>
      <dgm:t>
        <a:bodyPr/>
        <a:lstStyle/>
        <a:p>
          <a:r>
            <a:rPr lang="es-ES" b="0" u="none" strike="noStrike" dirty="0">
              <a:effectLst/>
            </a:rPr>
            <a:t>Desarrollar y fortalecer el </a:t>
          </a:r>
          <a:r>
            <a:rPr lang="es-ES" b="1" u="none" strike="noStrike" dirty="0">
              <a:effectLst/>
            </a:rPr>
            <a:t>conocimiento técnico y comunitario </a:t>
          </a:r>
          <a:r>
            <a:rPr lang="es-ES" b="0" u="none" strike="noStrike" dirty="0">
              <a:effectLst/>
            </a:rPr>
            <a:t>de la juventud en materia de riesgos desastres que involucre a las diversas poblaciones vulnerables.</a:t>
          </a:r>
        </a:p>
      </dgm:t>
    </dgm:pt>
    <dgm:pt modelId="{87C49D12-1686-4EEC-81E9-129A924BD077}" type="parTrans" cxnId="{6E5D6CAA-1C4A-4151-9BA6-028B6943A370}">
      <dgm:prSet/>
      <dgm:spPr/>
      <dgm:t>
        <a:bodyPr/>
        <a:lstStyle/>
        <a:p>
          <a:endParaRPr lang="es-HN"/>
        </a:p>
      </dgm:t>
    </dgm:pt>
    <dgm:pt modelId="{AE7686DD-1E9F-4848-A8EB-070678D3024A}" type="sibTrans" cxnId="{6E5D6CAA-1C4A-4151-9BA6-028B6943A370}">
      <dgm:prSet/>
      <dgm:spPr/>
      <dgm:t>
        <a:bodyPr/>
        <a:lstStyle/>
        <a:p>
          <a:endParaRPr lang="es-HN"/>
        </a:p>
      </dgm:t>
    </dgm:pt>
    <dgm:pt modelId="{66E44EAF-25DC-4628-8692-9E0EE217001A}">
      <dgm:prSet/>
      <dgm:spPr>
        <a:solidFill>
          <a:srgbClr val="F47A2D"/>
        </a:solidFill>
        <a:ln>
          <a:solidFill>
            <a:srgbClr val="F47A2D"/>
          </a:solidFill>
        </a:ln>
      </dgm:spPr>
      <dgm:t>
        <a:bodyPr/>
        <a:lstStyle/>
        <a:p>
          <a:r>
            <a:rPr lang="es-ES" b="0" u="none" strike="noStrike" dirty="0">
              <a:effectLst/>
            </a:rPr>
            <a:t>Generar </a:t>
          </a:r>
          <a:r>
            <a:rPr lang="es-ES" b="1" u="none" strike="noStrike" dirty="0">
              <a:effectLst/>
            </a:rPr>
            <a:t>un espacio seguro y abierto de diálogo y colaboración </a:t>
          </a:r>
          <a:r>
            <a:rPr lang="es-ES" b="0" u="none" strike="noStrike" dirty="0">
              <a:effectLst/>
            </a:rPr>
            <a:t>entre las juventudes, siendo el tema central la gestión del riesgo de desastres.</a:t>
          </a:r>
        </a:p>
      </dgm:t>
    </dgm:pt>
    <dgm:pt modelId="{DBE6B4C4-55B6-4E05-9FA2-343F42D302A6}" type="parTrans" cxnId="{1F7E977E-64FE-45BC-B072-2AE5D179AA41}">
      <dgm:prSet/>
      <dgm:spPr/>
      <dgm:t>
        <a:bodyPr/>
        <a:lstStyle/>
        <a:p>
          <a:endParaRPr lang="es-HN"/>
        </a:p>
      </dgm:t>
    </dgm:pt>
    <dgm:pt modelId="{12FB0E8F-323A-4F4F-8346-C4536C6E6BB0}" type="sibTrans" cxnId="{1F7E977E-64FE-45BC-B072-2AE5D179AA41}">
      <dgm:prSet/>
      <dgm:spPr/>
      <dgm:t>
        <a:bodyPr/>
        <a:lstStyle/>
        <a:p>
          <a:endParaRPr lang="es-HN"/>
        </a:p>
      </dgm:t>
    </dgm:pt>
    <dgm:pt modelId="{8C753AFB-8A1B-46DE-B9F7-F12143114BA1}" type="pres">
      <dgm:prSet presAssocID="{1D4B0FCD-7582-437E-967C-C317BE58A69F}" presName="linear" presStyleCnt="0">
        <dgm:presLayoutVars>
          <dgm:animLvl val="lvl"/>
          <dgm:resizeHandles val="exact"/>
        </dgm:presLayoutVars>
      </dgm:prSet>
      <dgm:spPr/>
    </dgm:pt>
    <dgm:pt modelId="{155058F0-FD7B-4F97-99E6-BE2D35286C5D}" type="pres">
      <dgm:prSet presAssocID="{3341F592-3694-45F4-80CE-7C9F61E5A1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2AC701C-AF0D-40DC-B361-9A8F2894BA9B}" type="pres">
      <dgm:prSet presAssocID="{1AD0E4ED-BC70-4CD7-BB7E-68CF18854E19}" presName="spacer" presStyleCnt="0"/>
      <dgm:spPr/>
    </dgm:pt>
    <dgm:pt modelId="{C12F6E67-0AD5-41DF-9D88-9418537CAC03}" type="pres">
      <dgm:prSet presAssocID="{16186BEB-10D2-4D90-BB13-E97E5672F569}" presName="parentText" presStyleLbl="node1" presStyleIdx="1" presStyleCnt="4" custLinFactNeighborX="3365" custLinFactNeighborY="33281">
        <dgm:presLayoutVars>
          <dgm:chMax val="0"/>
          <dgm:bulletEnabled val="1"/>
        </dgm:presLayoutVars>
      </dgm:prSet>
      <dgm:spPr/>
    </dgm:pt>
    <dgm:pt modelId="{6185B894-CB61-49E2-B3EF-FB3F948D198F}" type="pres">
      <dgm:prSet presAssocID="{7E5D004D-947B-4032-9A34-9D6FB1DE3AAA}" presName="spacer" presStyleCnt="0"/>
      <dgm:spPr/>
    </dgm:pt>
    <dgm:pt modelId="{05F0C6E0-D3C0-4832-9CD0-48CAC0024370}" type="pres">
      <dgm:prSet presAssocID="{DDE8B71B-7D19-40C5-ABD5-ACBC04AAB82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B750002-D67A-484B-8C90-9BE7C4671D35}" type="pres">
      <dgm:prSet presAssocID="{AE7686DD-1E9F-4848-A8EB-070678D3024A}" presName="spacer" presStyleCnt="0"/>
      <dgm:spPr/>
    </dgm:pt>
    <dgm:pt modelId="{5C29D599-3F14-4B74-8AC3-D73FEBD1A625}" type="pres">
      <dgm:prSet presAssocID="{66E44EAF-25DC-4628-8692-9E0EE217001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A2A6D1C-B870-4F68-87B1-1734A143D21A}" srcId="{1D4B0FCD-7582-437E-967C-C317BE58A69F}" destId="{3341F592-3694-45F4-80CE-7C9F61E5A1CE}" srcOrd="0" destOrd="0" parTransId="{CDEB27B4-503F-48FD-A75B-8209F810E148}" sibTransId="{1AD0E4ED-BC70-4CD7-BB7E-68CF18854E19}"/>
    <dgm:cxn modelId="{641BB446-107D-480D-A894-3CB1B0DE0C73}" type="presOf" srcId="{3341F592-3694-45F4-80CE-7C9F61E5A1CE}" destId="{155058F0-FD7B-4F97-99E6-BE2D35286C5D}" srcOrd="0" destOrd="0" presId="urn:microsoft.com/office/officeart/2005/8/layout/vList2"/>
    <dgm:cxn modelId="{1CAE8750-40DE-445E-AD64-8C8EE608EDBD}" type="presOf" srcId="{16186BEB-10D2-4D90-BB13-E97E5672F569}" destId="{C12F6E67-0AD5-41DF-9D88-9418537CAC03}" srcOrd="0" destOrd="0" presId="urn:microsoft.com/office/officeart/2005/8/layout/vList2"/>
    <dgm:cxn modelId="{1F7E977E-64FE-45BC-B072-2AE5D179AA41}" srcId="{1D4B0FCD-7582-437E-967C-C317BE58A69F}" destId="{66E44EAF-25DC-4628-8692-9E0EE217001A}" srcOrd="3" destOrd="0" parTransId="{DBE6B4C4-55B6-4E05-9FA2-343F42D302A6}" sibTransId="{12FB0E8F-323A-4F4F-8346-C4536C6E6BB0}"/>
    <dgm:cxn modelId="{35CB7BA1-E819-4BF3-9EEB-831C1902B39D}" type="presOf" srcId="{66E44EAF-25DC-4628-8692-9E0EE217001A}" destId="{5C29D599-3F14-4B74-8AC3-D73FEBD1A625}" srcOrd="0" destOrd="0" presId="urn:microsoft.com/office/officeart/2005/8/layout/vList2"/>
    <dgm:cxn modelId="{9DB77FA1-E10D-43FC-BD7F-096C0ACB24E9}" type="presOf" srcId="{1D4B0FCD-7582-437E-967C-C317BE58A69F}" destId="{8C753AFB-8A1B-46DE-B9F7-F12143114BA1}" srcOrd="0" destOrd="0" presId="urn:microsoft.com/office/officeart/2005/8/layout/vList2"/>
    <dgm:cxn modelId="{6E5D6CAA-1C4A-4151-9BA6-028B6943A370}" srcId="{1D4B0FCD-7582-437E-967C-C317BE58A69F}" destId="{DDE8B71B-7D19-40C5-ABD5-ACBC04AAB826}" srcOrd="2" destOrd="0" parTransId="{87C49D12-1686-4EEC-81E9-129A924BD077}" sibTransId="{AE7686DD-1E9F-4848-A8EB-070678D3024A}"/>
    <dgm:cxn modelId="{A4334BB5-912D-49B3-B42D-49FE05B044C8}" type="presOf" srcId="{DDE8B71B-7D19-40C5-ABD5-ACBC04AAB826}" destId="{05F0C6E0-D3C0-4832-9CD0-48CAC0024370}" srcOrd="0" destOrd="0" presId="urn:microsoft.com/office/officeart/2005/8/layout/vList2"/>
    <dgm:cxn modelId="{E58761F8-354A-40FD-8A9B-778FDE933D3E}" srcId="{1D4B0FCD-7582-437E-967C-C317BE58A69F}" destId="{16186BEB-10D2-4D90-BB13-E97E5672F569}" srcOrd="1" destOrd="0" parTransId="{E2B1770F-E47E-4991-8F3F-FA8B1FB125F8}" sibTransId="{7E5D004D-947B-4032-9A34-9D6FB1DE3AAA}"/>
    <dgm:cxn modelId="{BC9DFE23-2E07-4838-B79B-B860070A5D53}" type="presParOf" srcId="{8C753AFB-8A1B-46DE-B9F7-F12143114BA1}" destId="{155058F0-FD7B-4F97-99E6-BE2D35286C5D}" srcOrd="0" destOrd="0" presId="urn:microsoft.com/office/officeart/2005/8/layout/vList2"/>
    <dgm:cxn modelId="{9E27BFA2-5814-4E80-A180-64C0CA9EC3D7}" type="presParOf" srcId="{8C753AFB-8A1B-46DE-B9F7-F12143114BA1}" destId="{02AC701C-AF0D-40DC-B361-9A8F2894BA9B}" srcOrd="1" destOrd="0" presId="urn:microsoft.com/office/officeart/2005/8/layout/vList2"/>
    <dgm:cxn modelId="{2BD61F6F-823E-4516-9066-A052FB5342F1}" type="presParOf" srcId="{8C753AFB-8A1B-46DE-B9F7-F12143114BA1}" destId="{C12F6E67-0AD5-41DF-9D88-9418537CAC03}" srcOrd="2" destOrd="0" presId="urn:microsoft.com/office/officeart/2005/8/layout/vList2"/>
    <dgm:cxn modelId="{53DF0007-EBFB-4318-BF13-0CB73D675D86}" type="presParOf" srcId="{8C753AFB-8A1B-46DE-B9F7-F12143114BA1}" destId="{6185B894-CB61-49E2-B3EF-FB3F948D198F}" srcOrd="3" destOrd="0" presId="urn:microsoft.com/office/officeart/2005/8/layout/vList2"/>
    <dgm:cxn modelId="{8F22D9E8-81AA-4B79-85D0-B960B54C346B}" type="presParOf" srcId="{8C753AFB-8A1B-46DE-B9F7-F12143114BA1}" destId="{05F0C6E0-D3C0-4832-9CD0-48CAC0024370}" srcOrd="4" destOrd="0" presId="urn:microsoft.com/office/officeart/2005/8/layout/vList2"/>
    <dgm:cxn modelId="{298AAF06-09E6-40FB-A599-CC85D12D644D}" type="presParOf" srcId="{8C753AFB-8A1B-46DE-B9F7-F12143114BA1}" destId="{5B750002-D67A-484B-8C90-9BE7C4671D35}" srcOrd="5" destOrd="0" presId="urn:microsoft.com/office/officeart/2005/8/layout/vList2"/>
    <dgm:cxn modelId="{590672B4-52DE-4C29-9E73-9ACE55D761F0}" type="presParOf" srcId="{8C753AFB-8A1B-46DE-B9F7-F12143114BA1}" destId="{5C29D599-3F14-4B74-8AC3-D73FEBD1A62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0522AB-E03D-46C1-B43F-53AFC84F21C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58BB27-922F-4944-A5D7-30F8473D011C}">
      <dgm:prSet/>
      <dgm:spPr/>
      <dgm:t>
        <a:bodyPr/>
        <a:lstStyle/>
        <a:p>
          <a:r>
            <a:rPr lang="es-HN" b="1" dirty="0"/>
            <a:t>Incluir a los jóvenes no es solo representatividad, es una forma de mejorar la acción humanitaria.</a:t>
          </a:r>
          <a:br>
            <a:rPr lang="es-HN" b="1" dirty="0"/>
          </a:br>
          <a:r>
            <a:rPr lang="es-HN" dirty="0"/>
            <a:t>Los jóvenes representamos más del 20% de la población de América Latina y el Caribe.</a:t>
          </a:r>
        </a:p>
      </dgm:t>
    </dgm:pt>
    <dgm:pt modelId="{4C4CF1F4-0533-4C35-B27A-927F4376F411}" type="parTrans" cxnId="{5958F3AD-9CE7-4018-A801-DEA3140A98FD}">
      <dgm:prSet/>
      <dgm:spPr/>
      <dgm:t>
        <a:bodyPr/>
        <a:lstStyle/>
        <a:p>
          <a:endParaRPr lang="en-US"/>
        </a:p>
      </dgm:t>
    </dgm:pt>
    <dgm:pt modelId="{0FBA2E3D-BC57-4889-80A9-BD3963993EDF}" type="sibTrans" cxnId="{5958F3AD-9CE7-4018-A801-DEA3140A98FD}">
      <dgm:prSet/>
      <dgm:spPr/>
      <dgm:t>
        <a:bodyPr/>
        <a:lstStyle/>
        <a:p>
          <a:endParaRPr lang="en-US"/>
        </a:p>
      </dgm:t>
    </dgm:pt>
    <dgm:pt modelId="{C676BB7B-A878-4A76-B197-5078B134CFA7}">
      <dgm:prSet/>
      <dgm:spPr/>
      <dgm:t>
        <a:bodyPr/>
        <a:lstStyle/>
        <a:p>
          <a:r>
            <a:rPr lang="es-HN" dirty="0"/>
            <a:t>La Red de Jóvenes para la RRD plantea que </a:t>
          </a:r>
          <a:r>
            <a:rPr lang="es-HN" b="1" dirty="0"/>
            <a:t>la juventud no solo es vulnerable frente a los desastres y al cambio climático, también es una fuerza activa que propone, actúa y transforma.</a:t>
          </a:r>
          <a:r>
            <a:rPr lang="es-HN" dirty="0"/>
            <a:t> </a:t>
          </a:r>
        </a:p>
      </dgm:t>
    </dgm:pt>
    <dgm:pt modelId="{EE5E87DC-ED56-47F3-ADB4-80B23C91923F}" type="parTrans" cxnId="{126DD428-522E-498E-879A-DE8BFBBF90FE}">
      <dgm:prSet/>
      <dgm:spPr/>
      <dgm:t>
        <a:bodyPr/>
        <a:lstStyle/>
        <a:p>
          <a:endParaRPr lang="en-US"/>
        </a:p>
      </dgm:t>
    </dgm:pt>
    <dgm:pt modelId="{FF13F306-2DEE-4271-829F-4877153BF47A}" type="sibTrans" cxnId="{126DD428-522E-498E-879A-DE8BFBBF90FE}">
      <dgm:prSet/>
      <dgm:spPr/>
      <dgm:t>
        <a:bodyPr/>
        <a:lstStyle/>
        <a:p>
          <a:endParaRPr lang="en-US"/>
        </a:p>
      </dgm:t>
    </dgm:pt>
    <dgm:pt modelId="{11F1EC73-FF00-4144-A501-5DB28EA79B2B}">
      <dgm:prSet/>
      <dgm:spPr/>
      <dgm:t>
        <a:bodyPr/>
        <a:lstStyle/>
        <a:p>
          <a:pPr algn="l"/>
          <a:r>
            <a:rPr lang="es-HN" dirty="0"/>
            <a:t>Nuestra participación está respaldada por marcos globales como el </a:t>
          </a:r>
          <a:r>
            <a:rPr lang="es-HN" b="1" dirty="0"/>
            <a:t>Marco de Sendai</a:t>
          </a:r>
          <a:r>
            <a:rPr lang="es-HN" dirty="0"/>
            <a:t> , que promueve una inclusión multisectorial y multigeneracional para lograr una verdadera reducción del riesgo de desastres.</a:t>
          </a:r>
        </a:p>
        <a:p>
          <a:pPr algn="ctr"/>
          <a:r>
            <a:rPr lang="es-HN" b="1" dirty="0">
              <a:solidFill>
                <a:srgbClr val="942B86"/>
              </a:solidFill>
            </a:rPr>
            <a:t> La acción humanitaria que no incluye a los jóvenes es una acción incompleta</a:t>
          </a:r>
          <a:r>
            <a:rPr lang="es-HN" dirty="0">
              <a:solidFill>
                <a:srgbClr val="942B86"/>
              </a:solidFill>
            </a:rPr>
            <a:t>.</a:t>
          </a:r>
          <a:endParaRPr lang="en-US" dirty="0">
            <a:solidFill>
              <a:srgbClr val="942B86"/>
            </a:solidFill>
          </a:endParaRPr>
        </a:p>
      </dgm:t>
    </dgm:pt>
    <dgm:pt modelId="{6A0CA173-D6E7-4F11-BFA3-6B23210B377F}" type="parTrans" cxnId="{27B97F2E-CE6E-4620-8279-E9EEB0A384D8}">
      <dgm:prSet/>
      <dgm:spPr/>
      <dgm:t>
        <a:bodyPr/>
        <a:lstStyle/>
        <a:p>
          <a:endParaRPr lang="en-US"/>
        </a:p>
      </dgm:t>
    </dgm:pt>
    <dgm:pt modelId="{FBDB345D-29AC-4A03-A7B5-D20A621B59B3}" type="sibTrans" cxnId="{27B97F2E-CE6E-4620-8279-E9EEB0A384D8}">
      <dgm:prSet/>
      <dgm:spPr/>
      <dgm:t>
        <a:bodyPr/>
        <a:lstStyle/>
        <a:p>
          <a:endParaRPr lang="en-US"/>
        </a:p>
      </dgm:t>
    </dgm:pt>
    <dgm:pt modelId="{89495F18-23FF-4A2C-84E7-6FA1911A0053}" type="pres">
      <dgm:prSet presAssocID="{DF0522AB-E03D-46C1-B43F-53AFC84F21CE}" presName="vert0" presStyleCnt="0">
        <dgm:presLayoutVars>
          <dgm:dir/>
          <dgm:animOne val="branch"/>
          <dgm:animLvl val="lvl"/>
        </dgm:presLayoutVars>
      </dgm:prSet>
      <dgm:spPr/>
    </dgm:pt>
    <dgm:pt modelId="{B9C546DA-0B26-4462-89BB-F6CFE19E488B}" type="pres">
      <dgm:prSet presAssocID="{1758BB27-922F-4944-A5D7-30F8473D011C}" presName="thickLine" presStyleLbl="alignNode1" presStyleIdx="0" presStyleCnt="3"/>
      <dgm:spPr/>
    </dgm:pt>
    <dgm:pt modelId="{E06DA511-4902-47EE-8934-B75C3EF6B2EA}" type="pres">
      <dgm:prSet presAssocID="{1758BB27-922F-4944-A5D7-30F8473D011C}" presName="horz1" presStyleCnt="0"/>
      <dgm:spPr/>
    </dgm:pt>
    <dgm:pt modelId="{6F5C9126-2483-4A8E-882F-26AFC1772A87}" type="pres">
      <dgm:prSet presAssocID="{1758BB27-922F-4944-A5D7-30F8473D011C}" presName="tx1" presStyleLbl="revTx" presStyleIdx="0" presStyleCnt="3"/>
      <dgm:spPr/>
    </dgm:pt>
    <dgm:pt modelId="{4D42C55E-08F3-4273-9A2B-4B71F6FE00F6}" type="pres">
      <dgm:prSet presAssocID="{1758BB27-922F-4944-A5D7-30F8473D011C}" presName="vert1" presStyleCnt="0"/>
      <dgm:spPr/>
    </dgm:pt>
    <dgm:pt modelId="{6F11DC46-27AC-45CC-A876-DB4AB55D196B}" type="pres">
      <dgm:prSet presAssocID="{C676BB7B-A878-4A76-B197-5078B134CFA7}" presName="thickLine" presStyleLbl="alignNode1" presStyleIdx="1" presStyleCnt="3"/>
      <dgm:spPr/>
    </dgm:pt>
    <dgm:pt modelId="{B396D8DE-6149-49C9-BEED-28EC13F867C6}" type="pres">
      <dgm:prSet presAssocID="{C676BB7B-A878-4A76-B197-5078B134CFA7}" presName="horz1" presStyleCnt="0"/>
      <dgm:spPr/>
    </dgm:pt>
    <dgm:pt modelId="{98288659-CB7E-431A-B8DB-27EA97E25862}" type="pres">
      <dgm:prSet presAssocID="{C676BB7B-A878-4A76-B197-5078B134CFA7}" presName="tx1" presStyleLbl="revTx" presStyleIdx="1" presStyleCnt="3"/>
      <dgm:spPr/>
    </dgm:pt>
    <dgm:pt modelId="{DE529794-3235-42E4-8BD1-BC6A790BB5F6}" type="pres">
      <dgm:prSet presAssocID="{C676BB7B-A878-4A76-B197-5078B134CFA7}" presName="vert1" presStyleCnt="0"/>
      <dgm:spPr/>
    </dgm:pt>
    <dgm:pt modelId="{1627A591-C9CF-42A7-A697-F1BC34E4F240}" type="pres">
      <dgm:prSet presAssocID="{11F1EC73-FF00-4144-A501-5DB28EA79B2B}" presName="thickLine" presStyleLbl="alignNode1" presStyleIdx="2" presStyleCnt="3"/>
      <dgm:spPr/>
    </dgm:pt>
    <dgm:pt modelId="{43F77F89-B94B-41A7-B9A2-87E7A36659B6}" type="pres">
      <dgm:prSet presAssocID="{11F1EC73-FF00-4144-A501-5DB28EA79B2B}" presName="horz1" presStyleCnt="0"/>
      <dgm:spPr/>
    </dgm:pt>
    <dgm:pt modelId="{3C63AF14-B9CC-4DDC-85DB-F3EB4EA96C08}" type="pres">
      <dgm:prSet presAssocID="{11F1EC73-FF00-4144-A501-5DB28EA79B2B}" presName="tx1" presStyleLbl="revTx" presStyleIdx="2" presStyleCnt="3"/>
      <dgm:spPr/>
    </dgm:pt>
    <dgm:pt modelId="{B5E9F6FC-1CDB-45D7-8A44-1E920777F52A}" type="pres">
      <dgm:prSet presAssocID="{11F1EC73-FF00-4144-A501-5DB28EA79B2B}" presName="vert1" presStyleCnt="0"/>
      <dgm:spPr/>
    </dgm:pt>
  </dgm:ptLst>
  <dgm:cxnLst>
    <dgm:cxn modelId="{126DD428-522E-498E-879A-DE8BFBBF90FE}" srcId="{DF0522AB-E03D-46C1-B43F-53AFC84F21CE}" destId="{C676BB7B-A878-4A76-B197-5078B134CFA7}" srcOrd="1" destOrd="0" parTransId="{EE5E87DC-ED56-47F3-ADB4-80B23C91923F}" sibTransId="{FF13F306-2DEE-4271-829F-4877153BF47A}"/>
    <dgm:cxn modelId="{27B97F2E-CE6E-4620-8279-E9EEB0A384D8}" srcId="{DF0522AB-E03D-46C1-B43F-53AFC84F21CE}" destId="{11F1EC73-FF00-4144-A501-5DB28EA79B2B}" srcOrd="2" destOrd="0" parTransId="{6A0CA173-D6E7-4F11-BFA3-6B23210B377F}" sibTransId="{FBDB345D-29AC-4A03-A7B5-D20A621B59B3}"/>
    <dgm:cxn modelId="{0086C670-A8A7-48B0-BE73-AA1BE6D4CD9B}" type="presOf" srcId="{11F1EC73-FF00-4144-A501-5DB28EA79B2B}" destId="{3C63AF14-B9CC-4DDC-85DB-F3EB4EA96C08}" srcOrd="0" destOrd="0" presId="urn:microsoft.com/office/officeart/2008/layout/LinedList"/>
    <dgm:cxn modelId="{1FDAF176-48E8-4494-BBD6-EC4C5A8AA6DB}" type="presOf" srcId="{1758BB27-922F-4944-A5D7-30F8473D011C}" destId="{6F5C9126-2483-4A8E-882F-26AFC1772A87}" srcOrd="0" destOrd="0" presId="urn:microsoft.com/office/officeart/2008/layout/LinedList"/>
    <dgm:cxn modelId="{F7FD989E-79B3-45BD-976F-29FBCDC01BEB}" type="presOf" srcId="{DF0522AB-E03D-46C1-B43F-53AFC84F21CE}" destId="{89495F18-23FF-4A2C-84E7-6FA1911A0053}" srcOrd="0" destOrd="0" presId="urn:microsoft.com/office/officeart/2008/layout/LinedList"/>
    <dgm:cxn modelId="{5958F3AD-9CE7-4018-A801-DEA3140A98FD}" srcId="{DF0522AB-E03D-46C1-B43F-53AFC84F21CE}" destId="{1758BB27-922F-4944-A5D7-30F8473D011C}" srcOrd="0" destOrd="0" parTransId="{4C4CF1F4-0533-4C35-B27A-927F4376F411}" sibTransId="{0FBA2E3D-BC57-4889-80A9-BD3963993EDF}"/>
    <dgm:cxn modelId="{196186F0-3845-4865-AA12-EFCD159ABCC2}" type="presOf" srcId="{C676BB7B-A878-4A76-B197-5078B134CFA7}" destId="{98288659-CB7E-431A-B8DB-27EA97E25862}" srcOrd="0" destOrd="0" presId="urn:microsoft.com/office/officeart/2008/layout/LinedList"/>
    <dgm:cxn modelId="{B9402DFF-91D2-4E62-8273-C8A80B310544}" type="presParOf" srcId="{89495F18-23FF-4A2C-84E7-6FA1911A0053}" destId="{B9C546DA-0B26-4462-89BB-F6CFE19E488B}" srcOrd="0" destOrd="0" presId="urn:microsoft.com/office/officeart/2008/layout/LinedList"/>
    <dgm:cxn modelId="{328C55A4-A670-476B-A109-5D2DBD2A2527}" type="presParOf" srcId="{89495F18-23FF-4A2C-84E7-6FA1911A0053}" destId="{E06DA511-4902-47EE-8934-B75C3EF6B2EA}" srcOrd="1" destOrd="0" presId="urn:microsoft.com/office/officeart/2008/layout/LinedList"/>
    <dgm:cxn modelId="{0F53B538-E8FC-4A28-A48A-A3FC5AAC697C}" type="presParOf" srcId="{E06DA511-4902-47EE-8934-B75C3EF6B2EA}" destId="{6F5C9126-2483-4A8E-882F-26AFC1772A87}" srcOrd="0" destOrd="0" presId="urn:microsoft.com/office/officeart/2008/layout/LinedList"/>
    <dgm:cxn modelId="{CA35C5C3-D3AB-46CA-90E8-B15E8BFFAA31}" type="presParOf" srcId="{E06DA511-4902-47EE-8934-B75C3EF6B2EA}" destId="{4D42C55E-08F3-4273-9A2B-4B71F6FE00F6}" srcOrd="1" destOrd="0" presId="urn:microsoft.com/office/officeart/2008/layout/LinedList"/>
    <dgm:cxn modelId="{0E21A91A-ECCA-426C-9749-96BF5E33D369}" type="presParOf" srcId="{89495F18-23FF-4A2C-84E7-6FA1911A0053}" destId="{6F11DC46-27AC-45CC-A876-DB4AB55D196B}" srcOrd="2" destOrd="0" presId="urn:microsoft.com/office/officeart/2008/layout/LinedList"/>
    <dgm:cxn modelId="{96B25280-BE2F-4C46-BD38-036191AE489B}" type="presParOf" srcId="{89495F18-23FF-4A2C-84E7-6FA1911A0053}" destId="{B396D8DE-6149-49C9-BEED-28EC13F867C6}" srcOrd="3" destOrd="0" presId="urn:microsoft.com/office/officeart/2008/layout/LinedList"/>
    <dgm:cxn modelId="{42E82BE2-785A-49B3-B9F0-38B271A3FF55}" type="presParOf" srcId="{B396D8DE-6149-49C9-BEED-28EC13F867C6}" destId="{98288659-CB7E-431A-B8DB-27EA97E25862}" srcOrd="0" destOrd="0" presId="urn:microsoft.com/office/officeart/2008/layout/LinedList"/>
    <dgm:cxn modelId="{C8F007B5-4640-41E5-8B05-2BF0876E8E38}" type="presParOf" srcId="{B396D8DE-6149-49C9-BEED-28EC13F867C6}" destId="{DE529794-3235-42E4-8BD1-BC6A790BB5F6}" srcOrd="1" destOrd="0" presId="urn:microsoft.com/office/officeart/2008/layout/LinedList"/>
    <dgm:cxn modelId="{B34BF6D9-873A-4F23-ADC1-12241D8BBEF3}" type="presParOf" srcId="{89495F18-23FF-4A2C-84E7-6FA1911A0053}" destId="{1627A591-C9CF-42A7-A697-F1BC34E4F240}" srcOrd="4" destOrd="0" presId="urn:microsoft.com/office/officeart/2008/layout/LinedList"/>
    <dgm:cxn modelId="{BCD34AA4-BD0C-416F-A732-AEE6C92FD894}" type="presParOf" srcId="{89495F18-23FF-4A2C-84E7-6FA1911A0053}" destId="{43F77F89-B94B-41A7-B9A2-87E7A36659B6}" srcOrd="5" destOrd="0" presId="urn:microsoft.com/office/officeart/2008/layout/LinedList"/>
    <dgm:cxn modelId="{F9433105-4087-4EAC-BD72-742F198418AB}" type="presParOf" srcId="{43F77F89-B94B-41A7-B9A2-87E7A36659B6}" destId="{3C63AF14-B9CC-4DDC-85DB-F3EB4EA96C08}" srcOrd="0" destOrd="0" presId="urn:microsoft.com/office/officeart/2008/layout/LinedList"/>
    <dgm:cxn modelId="{0CD3CC41-5F14-4D5A-AA5C-41817356EF39}" type="presParOf" srcId="{43F77F89-B94B-41A7-B9A2-87E7A36659B6}" destId="{B5E9F6FC-1CDB-45D7-8A44-1E920777F52A}" srcOrd="1" destOrd="0" presId="urn:microsoft.com/office/officeart/2008/layout/Lin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54DD1DC-2EF3-4347-84C8-770C99C862FF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HN"/>
        </a:p>
      </dgm:t>
    </dgm:pt>
    <dgm:pt modelId="{FF548A03-D713-4296-A472-0440DF51691D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HN" b="1" dirty="0">
              <a:solidFill>
                <a:srgbClr val="942B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Innovación, ciencia y tecnología</a:t>
          </a:r>
          <a:endParaRPr lang="es-HN" b="1" dirty="0">
            <a:solidFill>
              <a:srgbClr val="942B86"/>
            </a:solidFill>
          </a:endParaRPr>
        </a:p>
      </dgm:t>
    </dgm:pt>
    <dgm:pt modelId="{D0F1E72C-1BB4-4F60-BB63-3B23551FC045}" type="parTrans" cxnId="{88AAD16B-167A-4062-BFB9-1140DDC3EB16}">
      <dgm:prSet/>
      <dgm:spPr/>
      <dgm:t>
        <a:bodyPr/>
        <a:lstStyle/>
        <a:p>
          <a:endParaRPr lang="es-HN"/>
        </a:p>
      </dgm:t>
    </dgm:pt>
    <dgm:pt modelId="{6378F2A4-C573-4DC0-9633-3BF7210A939E}" type="sibTrans" cxnId="{88AAD16B-167A-4062-BFB9-1140DDC3EB16}">
      <dgm:prSet/>
      <dgm:spPr/>
      <dgm:t>
        <a:bodyPr/>
        <a:lstStyle/>
        <a:p>
          <a:endParaRPr lang="es-HN"/>
        </a:p>
      </dgm:t>
    </dgm:pt>
    <dgm:pt modelId="{186BFDA3-00F6-47AF-B813-EC5ACFB696C6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HN" b="1" dirty="0">
              <a:solidFill>
                <a:srgbClr val="00AFA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Desarrollo de capacidades</a:t>
          </a:r>
          <a:endParaRPr lang="es-HN" b="1" dirty="0">
            <a:solidFill>
              <a:srgbClr val="00AFAD"/>
            </a:solidFill>
          </a:endParaRPr>
        </a:p>
      </dgm:t>
    </dgm:pt>
    <dgm:pt modelId="{8D75E06C-5F8A-48CA-892A-8227BE37BFF3}" type="parTrans" cxnId="{9950EEBC-54F4-414D-8C57-60E53E416785}">
      <dgm:prSet/>
      <dgm:spPr/>
      <dgm:t>
        <a:bodyPr/>
        <a:lstStyle/>
        <a:p>
          <a:endParaRPr lang="es-HN"/>
        </a:p>
      </dgm:t>
    </dgm:pt>
    <dgm:pt modelId="{463A56AF-E178-4D15-A262-65F68B9BF0B9}" type="sibTrans" cxnId="{9950EEBC-54F4-414D-8C57-60E53E416785}">
      <dgm:prSet/>
      <dgm:spPr/>
      <dgm:t>
        <a:bodyPr/>
        <a:lstStyle/>
        <a:p>
          <a:endParaRPr lang="es-HN"/>
        </a:p>
      </dgm:t>
    </dgm:pt>
    <dgm:pt modelId="{1E0EB58C-9CEF-448A-8222-597C9E070A51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HN" b="1" dirty="0">
              <a:solidFill>
                <a:srgbClr val="F47A2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Inclusión y participación</a:t>
          </a:r>
          <a:endParaRPr lang="es-HN" b="1" dirty="0">
            <a:solidFill>
              <a:srgbClr val="F47A2D"/>
            </a:solidFill>
          </a:endParaRPr>
        </a:p>
      </dgm:t>
    </dgm:pt>
    <dgm:pt modelId="{3EA56E8D-A80E-48A3-88F4-C963791EA355}" type="parTrans" cxnId="{C666BD39-FA9D-424C-A2A0-8513F891947A}">
      <dgm:prSet/>
      <dgm:spPr/>
      <dgm:t>
        <a:bodyPr/>
        <a:lstStyle/>
        <a:p>
          <a:endParaRPr lang="es-HN"/>
        </a:p>
      </dgm:t>
    </dgm:pt>
    <dgm:pt modelId="{B54C09CE-2A4F-4541-951E-0F69E633389E}" type="sibTrans" cxnId="{C666BD39-FA9D-424C-A2A0-8513F891947A}">
      <dgm:prSet/>
      <dgm:spPr/>
      <dgm:t>
        <a:bodyPr/>
        <a:lstStyle/>
        <a:p>
          <a:endParaRPr lang="es-HN"/>
        </a:p>
      </dgm:t>
    </dgm:pt>
    <dgm:pt modelId="{684363EE-8951-4EB6-96F2-FE34353A7BF1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HN" b="1" dirty="0">
              <a:solidFill>
                <a:schemeClr val="accent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Inversión</a:t>
          </a:r>
          <a:endParaRPr lang="es-HN" b="1" dirty="0">
            <a:solidFill>
              <a:schemeClr val="accent1"/>
            </a:solidFill>
          </a:endParaRPr>
        </a:p>
      </dgm:t>
    </dgm:pt>
    <dgm:pt modelId="{2D10AF31-B24F-4733-88BA-4A9513A21E95}" type="parTrans" cxnId="{23CAF5D3-CC2F-4EFF-818E-6197324BA66C}">
      <dgm:prSet/>
      <dgm:spPr/>
      <dgm:t>
        <a:bodyPr/>
        <a:lstStyle/>
        <a:p>
          <a:endParaRPr lang="es-HN"/>
        </a:p>
      </dgm:t>
    </dgm:pt>
    <dgm:pt modelId="{FA7FB184-CED8-4A6E-9980-003317C4922A}" type="sibTrans" cxnId="{23CAF5D3-CC2F-4EFF-818E-6197324BA66C}">
      <dgm:prSet/>
      <dgm:spPr/>
      <dgm:t>
        <a:bodyPr/>
        <a:lstStyle/>
        <a:p>
          <a:endParaRPr lang="es-HN"/>
        </a:p>
      </dgm:t>
    </dgm:pt>
    <dgm:pt modelId="{7FECA258-4F8C-4FAD-8DD6-778114E0C24D}" type="pres">
      <dgm:prSet presAssocID="{C54DD1DC-2EF3-4347-84C8-770C99C862FF}" presName="root" presStyleCnt="0">
        <dgm:presLayoutVars>
          <dgm:dir/>
          <dgm:resizeHandles val="exact"/>
        </dgm:presLayoutVars>
      </dgm:prSet>
      <dgm:spPr/>
    </dgm:pt>
    <dgm:pt modelId="{633573FF-7831-4A09-9524-D947818C06BB}" type="pres">
      <dgm:prSet presAssocID="{FF548A03-D713-4296-A472-0440DF51691D}" presName="compNode" presStyleCnt="0"/>
      <dgm:spPr/>
    </dgm:pt>
    <dgm:pt modelId="{1D4D21B6-5B4D-48D8-934A-33E3E05536B9}" type="pres">
      <dgm:prSet presAssocID="{FF548A03-D713-4296-A472-0440DF51691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Átomo"/>
        </a:ext>
      </dgm:extLst>
    </dgm:pt>
    <dgm:pt modelId="{3BA1F14E-E115-4CF5-8347-0EC097B83C37}" type="pres">
      <dgm:prSet presAssocID="{FF548A03-D713-4296-A472-0440DF51691D}" presName="spaceRect" presStyleCnt="0"/>
      <dgm:spPr/>
    </dgm:pt>
    <dgm:pt modelId="{015912B6-C5CA-481D-9B36-E1986D352343}" type="pres">
      <dgm:prSet presAssocID="{FF548A03-D713-4296-A472-0440DF51691D}" presName="textRect" presStyleLbl="revTx" presStyleIdx="0" presStyleCnt="4">
        <dgm:presLayoutVars>
          <dgm:chMax val="1"/>
          <dgm:chPref val="1"/>
        </dgm:presLayoutVars>
      </dgm:prSet>
      <dgm:spPr/>
    </dgm:pt>
    <dgm:pt modelId="{42A54A07-1FBB-4193-AAE6-B8E103B36249}" type="pres">
      <dgm:prSet presAssocID="{6378F2A4-C573-4DC0-9633-3BF7210A939E}" presName="sibTrans" presStyleCnt="0"/>
      <dgm:spPr/>
    </dgm:pt>
    <dgm:pt modelId="{EB21A500-3929-4BB5-AE9A-BAB902771853}" type="pres">
      <dgm:prSet presAssocID="{186BFDA3-00F6-47AF-B813-EC5ACFB696C6}" presName="compNode" presStyleCnt="0"/>
      <dgm:spPr/>
    </dgm:pt>
    <dgm:pt modelId="{C84A260A-DDEA-4B7F-9E9E-05E94E900EFC}" type="pres">
      <dgm:prSet presAssocID="{186BFDA3-00F6-47AF-B813-EC5ACFB696C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DDEEFA9-BE16-4EAE-A385-9A5F20BA9466}" type="pres">
      <dgm:prSet presAssocID="{186BFDA3-00F6-47AF-B813-EC5ACFB696C6}" presName="spaceRect" presStyleCnt="0"/>
      <dgm:spPr/>
    </dgm:pt>
    <dgm:pt modelId="{ECA7A7BE-6F07-4621-AF05-0966EDB28DA7}" type="pres">
      <dgm:prSet presAssocID="{186BFDA3-00F6-47AF-B813-EC5ACFB696C6}" presName="textRect" presStyleLbl="revTx" presStyleIdx="1" presStyleCnt="4">
        <dgm:presLayoutVars>
          <dgm:chMax val="1"/>
          <dgm:chPref val="1"/>
        </dgm:presLayoutVars>
      </dgm:prSet>
      <dgm:spPr/>
    </dgm:pt>
    <dgm:pt modelId="{C14DDA75-A3B2-49C6-AF64-5C970080C4D2}" type="pres">
      <dgm:prSet presAssocID="{463A56AF-E178-4D15-A262-65F68B9BF0B9}" presName="sibTrans" presStyleCnt="0"/>
      <dgm:spPr/>
    </dgm:pt>
    <dgm:pt modelId="{E532EE8C-283F-43EB-8F65-7B896E45798F}" type="pres">
      <dgm:prSet presAssocID="{1E0EB58C-9CEF-448A-8222-597C9E070A51}" presName="compNode" presStyleCnt="0"/>
      <dgm:spPr/>
    </dgm:pt>
    <dgm:pt modelId="{762F0C2E-8C36-439F-AFD3-6267E4E0AAC3}" type="pres">
      <dgm:prSet presAssocID="{1E0EB58C-9CEF-448A-8222-597C9E070A5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upo"/>
        </a:ext>
      </dgm:extLst>
    </dgm:pt>
    <dgm:pt modelId="{D8E089DB-34C0-4979-A8E1-AA5E6CB7ACFB}" type="pres">
      <dgm:prSet presAssocID="{1E0EB58C-9CEF-448A-8222-597C9E070A51}" presName="spaceRect" presStyleCnt="0"/>
      <dgm:spPr/>
    </dgm:pt>
    <dgm:pt modelId="{23F46008-FDBF-4BEA-87A0-BA6785063D82}" type="pres">
      <dgm:prSet presAssocID="{1E0EB58C-9CEF-448A-8222-597C9E070A51}" presName="textRect" presStyleLbl="revTx" presStyleIdx="2" presStyleCnt="4">
        <dgm:presLayoutVars>
          <dgm:chMax val="1"/>
          <dgm:chPref val="1"/>
        </dgm:presLayoutVars>
      </dgm:prSet>
      <dgm:spPr/>
    </dgm:pt>
    <dgm:pt modelId="{2772B845-8640-43AF-AE4F-BF9BFB76F297}" type="pres">
      <dgm:prSet presAssocID="{B54C09CE-2A4F-4541-951E-0F69E633389E}" presName="sibTrans" presStyleCnt="0"/>
      <dgm:spPr/>
    </dgm:pt>
    <dgm:pt modelId="{22403685-8D23-45E0-B030-19E4B109CC2D}" type="pres">
      <dgm:prSet presAssocID="{684363EE-8951-4EB6-96F2-FE34353A7BF1}" presName="compNode" presStyleCnt="0"/>
      <dgm:spPr/>
    </dgm:pt>
    <dgm:pt modelId="{55B518A7-93A2-4F7A-94C4-D9382D2ACA21}" type="pres">
      <dgm:prSet presAssocID="{684363EE-8951-4EB6-96F2-FE34353A7BF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D72B6746-34BE-480A-80F5-2DFF4CAB39C6}" type="pres">
      <dgm:prSet presAssocID="{684363EE-8951-4EB6-96F2-FE34353A7BF1}" presName="spaceRect" presStyleCnt="0"/>
      <dgm:spPr/>
    </dgm:pt>
    <dgm:pt modelId="{C518B73E-12F7-4C86-8F4F-8D03F1EB8809}" type="pres">
      <dgm:prSet presAssocID="{684363EE-8951-4EB6-96F2-FE34353A7BF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666BD39-FA9D-424C-A2A0-8513F891947A}" srcId="{C54DD1DC-2EF3-4347-84C8-770C99C862FF}" destId="{1E0EB58C-9CEF-448A-8222-597C9E070A51}" srcOrd="2" destOrd="0" parTransId="{3EA56E8D-A80E-48A3-88F4-C963791EA355}" sibTransId="{B54C09CE-2A4F-4541-951E-0F69E633389E}"/>
    <dgm:cxn modelId="{1BA7693B-0D11-4F41-B86D-53B9AF849078}" type="presOf" srcId="{186BFDA3-00F6-47AF-B813-EC5ACFB696C6}" destId="{ECA7A7BE-6F07-4621-AF05-0966EDB28DA7}" srcOrd="0" destOrd="0" presId="urn:microsoft.com/office/officeart/2018/2/layout/IconLabelList"/>
    <dgm:cxn modelId="{B4734F69-BBEC-45BD-9022-7253D70DFF75}" type="presOf" srcId="{FF548A03-D713-4296-A472-0440DF51691D}" destId="{015912B6-C5CA-481D-9B36-E1986D352343}" srcOrd="0" destOrd="0" presId="urn:microsoft.com/office/officeart/2018/2/layout/IconLabelList"/>
    <dgm:cxn modelId="{88AAD16B-167A-4062-BFB9-1140DDC3EB16}" srcId="{C54DD1DC-2EF3-4347-84C8-770C99C862FF}" destId="{FF548A03-D713-4296-A472-0440DF51691D}" srcOrd="0" destOrd="0" parTransId="{D0F1E72C-1BB4-4F60-BB63-3B23551FC045}" sibTransId="{6378F2A4-C573-4DC0-9633-3BF7210A939E}"/>
    <dgm:cxn modelId="{AA614054-3FAE-4AE9-993E-5A516DCA764B}" type="presOf" srcId="{1E0EB58C-9CEF-448A-8222-597C9E070A51}" destId="{23F46008-FDBF-4BEA-87A0-BA6785063D82}" srcOrd="0" destOrd="0" presId="urn:microsoft.com/office/officeart/2018/2/layout/IconLabelList"/>
    <dgm:cxn modelId="{462D4BB7-B42B-4330-98E6-2B435D32E4A2}" type="presOf" srcId="{C54DD1DC-2EF3-4347-84C8-770C99C862FF}" destId="{7FECA258-4F8C-4FAD-8DD6-778114E0C24D}" srcOrd="0" destOrd="0" presId="urn:microsoft.com/office/officeart/2018/2/layout/IconLabelList"/>
    <dgm:cxn modelId="{9950EEBC-54F4-414D-8C57-60E53E416785}" srcId="{C54DD1DC-2EF3-4347-84C8-770C99C862FF}" destId="{186BFDA3-00F6-47AF-B813-EC5ACFB696C6}" srcOrd="1" destOrd="0" parTransId="{8D75E06C-5F8A-48CA-892A-8227BE37BFF3}" sibTransId="{463A56AF-E178-4D15-A262-65F68B9BF0B9}"/>
    <dgm:cxn modelId="{23CAF5D3-CC2F-4EFF-818E-6197324BA66C}" srcId="{C54DD1DC-2EF3-4347-84C8-770C99C862FF}" destId="{684363EE-8951-4EB6-96F2-FE34353A7BF1}" srcOrd="3" destOrd="0" parTransId="{2D10AF31-B24F-4733-88BA-4A9513A21E95}" sibTransId="{FA7FB184-CED8-4A6E-9980-003317C4922A}"/>
    <dgm:cxn modelId="{36B28DEF-28E1-4862-9E64-C28A3FC16FA3}" type="presOf" srcId="{684363EE-8951-4EB6-96F2-FE34353A7BF1}" destId="{C518B73E-12F7-4C86-8F4F-8D03F1EB8809}" srcOrd="0" destOrd="0" presId="urn:microsoft.com/office/officeart/2018/2/layout/IconLabelList"/>
    <dgm:cxn modelId="{1301A9F6-7333-41E5-A00D-7928DBFD334C}" type="presParOf" srcId="{7FECA258-4F8C-4FAD-8DD6-778114E0C24D}" destId="{633573FF-7831-4A09-9524-D947818C06BB}" srcOrd="0" destOrd="0" presId="urn:microsoft.com/office/officeart/2018/2/layout/IconLabelList"/>
    <dgm:cxn modelId="{7DAB29B1-3501-4B89-83B9-9849250F1473}" type="presParOf" srcId="{633573FF-7831-4A09-9524-D947818C06BB}" destId="{1D4D21B6-5B4D-48D8-934A-33E3E05536B9}" srcOrd="0" destOrd="0" presId="urn:microsoft.com/office/officeart/2018/2/layout/IconLabelList"/>
    <dgm:cxn modelId="{742DA828-4AFD-43AD-923E-460F5688DE75}" type="presParOf" srcId="{633573FF-7831-4A09-9524-D947818C06BB}" destId="{3BA1F14E-E115-4CF5-8347-0EC097B83C37}" srcOrd="1" destOrd="0" presId="urn:microsoft.com/office/officeart/2018/2/layout/IconLabelList"/>
    <dgm:cxn modelId="{9207C096-5F77-49F7-8D82-96FC279B7D6D}" type="presParOf" srcId="{633573FF-7831-4A09-9524-D947818C06BB}" destId="{015912B6-C5CA-481D-9B36-E1986D352343}" srcOrd="2" destOrd="0" presId="urn:microsoft.com/office/officeart/2018/2/layout/IconLabelList"/>
    <dgm:cxn modelId="{2C055B1C-71D1-48B6-BBD3-1FC45542C025}" type="presParOf" srcId="{7FECA258-4F8C-4FAD-8DD6-778114E0C24D}" destId="{42A54A07-1FBB-4193-AAE6-B8E103B36249}" srcOrd="1" destOrd="0" presId="urn:microsoft.com/office/officeart/2018/2/layout/IconLabelList"/>
    <dgm:cxn modelId="{2350EB8B-B543-49C3-B764-9BA31BFB2809}" type="presParOf" srcId="{7FECA258-4F8C-4FAD-8DD6-778114E0C24D}" destId="{EB21A500-3929-4BB5-AE9A-BAB902771853}" srcOrd="2" destOrd="0" presId="urn:microsoft.com/office/officeart/2018/2/layout/IconLabelList"/>
    <dgm:cxn modelId="{060B68BA-577F-491A-87DC-2A3BF76C69AF}" type="presParOf" srcId="{EB21A500-3929-4BB5-AE9A-BAB902771853}" destId="{C84A260A-DDEA-4B7F-9E9E-05E94E900EFC}" srcOrd="0" destOrd="0" presId="urn:microsoft.com/office/officeart/2018/2/layout/IconLabelList"/>
    <dgm:cxn modelId="{0977974C-2502-4B3E-B67F-F9CDD7A20712}" type="presParOf" srcId="{EB21A500-3929-4BB5-AE9A-BAB902771853}" destId="{DDDEEFA9-BE16-4EAE-A385-9A5F20BA9466}" srcOrd="1" destOrd="0" presId="urn:microsoft.com/office/officeart/2018/2/layout/IconLabelList"/>
    <dgm:cxn modelId="{676CF979-1728-411C-BC80-099BDE421FF2}" type="presParOf" srcId="{EB21A500-3929-4BB5-AE9A-BAB902771853}" destId="{ECA7A7BE-6F07-4621-AF05-0966EDB28DA7}" srcOrd="2" destOrd="0" presId="urn:microsoft.com/office/officeart/2018/2/layout/IconLabelList"/>
    <dgm:cxn modelId="{FE4CAE29-A2CE-43E5-BFEE-E6C1DE2884E5}" type="presParOf" srcId="{7FECA258-4F8C-4FAD-8DD6-778114E0C24D}" destId="{C14DDA75-A3B2-49C6-AF64-5C970080C4D2}" srcOrd="3" destOrd="0" presId="urn:microsoft.com/office/officeart/2018/2/layout/IconLabelList"/>
    <dgm:cxn modelId="{63EA743F-1635-4D42-A0BD-D90C7BB4C523}" type="presParOf" srcId="{7FECA258-4F8C-4FAD-8DD6-778114E0C24D}" destId="{E532EE8C-283F-43EB-8F65-7B896E45798F}" srcOrd="4" destOrd="0" presId="urn:microsoft.com/office/officeart/2018/2/layout/IconLabelList"/>
    <dgm:cxn modelId="{C81008EE-C4CE-4C35-8DD7-851F6D52CF57}" type="presParOf" srcId="{E532EE8C-283F-43EB-8F65-7B896E45798F}" destId="{762F0C2E-8C36-439F-AFD3-6267E4E0AAC3}" srcOrd="0" destOrd="0" presId="urn:microsoft.com/office/officeart/2018/2/layout/IconLabelList"/>
    <dgm:cxn modelId="{737C50FC-C63D-4E5E-8D39-D8498D3DE28F}" type="presParOf" srcId="{E532EE8C-283F-43EB-8F65-7B896E45798F}" destId="{D8E089DB-34C0-4979-A8E1-AA5E6CB7ACFB}" srcOrd="1" destOrd="0" presId="urn:microsoft.com/office/officeart/2018/2/layout/IconLabelList"/>
    <dgm:cxn modelId="{150E09F2-2E3F-41A5-A17A-0BD058B03A28}" type="presParOf" srcId="{E532EE8C-283F-43EB-8F65-7B896E45798F}" destId="{23F46008-FDBF-4BEA-87A0-BA6785063D82}" srcOrd="2" destOrd="0" presId="urn:microsoft.com/office/officeart/2018/2/layout/IconLabelList"/>
    <dgm:cxn modelId="{3C084F14-7761-47E7-ABD0-7991446D4B05}" type="presParOf" srcId="{7FECA258-4F8C-4FAD-8DD6-778114E0C24D}" destId="{2772B845-8640-43AF-AE4F-BF9BFB76F297}" srcOrd="5" destOrd="0" presId="urn:microsoft.com/office/officeart/2018/2/layout/IconLabelList"/>
    <dgm:cxn modelId="{4AD058DA-1338-42C6-B0EA-F33E306019DD}" type="presParOf" srcId="{7FECA258-4F8C-4FAD-8DD6-778114E0C24D}" destId="{22403685-8D23-45E0-B030-19E4B109CC2D}" srcOrd="6" destOrd="0" presId="urn:microsoft.com/office/officeart/2018/2/layout/IconLabelList"/>
    <dgm:cxn modelId="{413A5A10-0AD7-4A3B-9706-8249887D7C0A}" type="presParOf" srcId="{22403685-8D23-45E0-B030-19E4B109CC2D}" destId="{55B518A7-93A2-4F7A-94C4-D9382D2ACA21}" srcOrd="0" destOrd="0" presId="urn:microsoft.com/office/officeart/2018/2/layout/IconLabelList"/>
    <dgm:cxn modelId="{812F01FD-3F63-4818-AC0F-8EEF6B950758}" type="presParOf" srcId="{22403685-8D23-45E0-B030-19E4B109CC2D}" destId="{D72B6746-34BE-480A-80F5-2DFF4CAB39C6}" srcOrd="1" destOrd="0" presId="urn:microsoft.com/office/officeart/2018/2/layout/IconLabelList"/>
    <dgm:cxn modelId="{E4724281-D48D-4E6B-87D5-EFFF57E3C320}" type="presParOf" srcId="{22403685-8D23-45E0-B030-19E4B109CC2D}" destId="{C518B73E-12F7-4C86-8F4F-8D03F1EB880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5B40C1-6715-4715-B4B3-0EFB78B0A6BA}">
      <dsp:nvSpPr>
        <dsp:cNvPr id="0" name=""/>
        <dsp:cNvSpPr/>
      </dsp:nvSpPr>
      <dsp:spPr>
        <a:xfrm>
          <a:off x="0" y="2379"/>
          <a:ext cx="617219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2E0CB-A36A-42A6-80E6-FA483975B3CF}">
      <dsp:nvSpPr>
        <dsp:cNvPr id="0" name=""/>
        <dsp:cNvSpPr/>
      </dsp:nvSpPr>
      <dsp:spPr>
        <a:xfrm>
          <a:off x="0" y="2379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 baseline="0" dirty="0"/>
            <a:t>Programas para Jóvenes Humanitarios</a:t>
          </a:r>
          <a:r>
            <a:rPr lang="es-MX" sz="1900" kern="1200" baseline="0" dirty="0"/>
            <a:t> - Programa insignia de HLA / estrategia Liderazgo</a:t>
          </a:r>
          <a:endParaRPr lang="en-US" sz="1900" kern="1200" dirty="0"/>
        </a:p>
      </dsp:txBody>
      <dsp:txXfrm>
        <a:off x="0" y="2379"/>
        <a:ext cx="6172199" cy="1622955"/>
      </dsp:txXfrm>
    </dsp:sp>
    <dsp:sp modelId="{19617628-1D05-4D5C-8BDC-256D0E7B64C8}">
      <dsp:nvSpPr>
        <dsp:cNvPr id="0" name=""/>
        <dsp:cNvSpPr/>
      </dsp:nvSpPr>
      <dsp:spPr>
        <a:xfrm>
          <a:off x="0" y="1625334"/>
          <a:ext cx="617219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234E3-DC7F-42CD-A60E-69D6CB5DA2F3}">
      <dsp:nvSpPr>
        <dsp:cNvPr id="0" name=""/>
        <dsp:cNvSpPr/>
      </dsp:nvSpPr>
      <dsp:spPr>
        <a:xfrm>
          <a:off x="0" y="1625334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baseline="0" dirty="0"/>
            <a:t>Objetivo Global : Desarrollar una </a:t>
          </a:r>
          <a:r>
            <a:rPr lang="es-MX" sz="1900" b="1" kern="1200" baseline="0" dirty="0"/>
            <a:t>red mundial </a:t>
          </a:r>
          <a:r>
            <a:rPr lang="es-MX" sz="1900" kern="1200" baseline="0" dirty="0"/>
            <a:t>de jóvenes líderes humanitarios que participen activamente en los procesos de toma de decisiones, den forma a las políticas públicas y lideren respuestas humanitarias localizadas, al tiempo que fortalecen las organizaciones locales.</a:t>
          </a:r>
          <a:endParaRPr lang="en-US" sz="1900" kern="1200" dirty="0"/>
        </a:p>
      </dsp:txBody>
      <dsp:txXfrm>
        <a:off x="0" y="1625334"/>
        <a:ext cx="6172199" cy="1622955"/>
      </dsp:txXfrm>
    </dsp:sp>
    <dsp:sp modelId="{E3DB1B53-BFE6-4BD0-88D4-CE88DF87517A}">
      <dsp:nvSpPr>
        <dsp:cNvPr id="0" name=""/>
        <dsp:cNvSpPr/>
      </dsp:nvSpPr>
      <dsp:spPr>
        <a:xfrm>
          <a:off x="0" y="3248290"/>
          <a:ext cx="617219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90E97-A20A-4337-91CC-0275CC1CD6D4}">
      <dsp:nvSpPr>
        <dsp:cNvPr id="0" name=""/>
        <dsp:cNvSpPr/>
      </dsp:nvSpPr>
      <dsp:spPr>
        <a:xfrm>
          <a:off x="0" y="3248290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baseline="0"/>
            <a:t>Pilotaje en </a:t>
          </a:r>
          <a:r>
            <a:rPr lang="es-MX" sz="1900" b="1" kern="1200" baseline="0"/>
            <a:t>Polonia/ucrania, Turquía y Perú</a:t>
          </a:r>
          <a:endParaRPr lang="en-US" sz="1900" kern="1200"/>
        </a:p>
      </dsp:txBody>
      <dsp:txXfrm>
        <a:off x="0" y="3248290"/>
        <a:ext cx="6172199" cy="16229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CF2B0-8CD9-4819-BDD4-2D13F70CBC58}">
      <dsp:nvSpPr>
        <dsp:cNvPr id="0" name=""/>
        <dsp:cNvSpPr/>
      </dsp:nvSpPr>
      <dsp:spPr>
        <a:xfrm>
          <a:off x="0" y="0"/>
          <a:ext cx="90542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45115-6E71-43D3-BA9D-9D95050CE77E}">
      <dsp:nvSpPr>
        <dsp:cNvPr id="0" name=""/>
        <dsp:cNvSpPr/>
      </dsp:nvSpPr>
      <dsp:spPr>
        <a:xfrm>
          <a:off x="0" y="0"/>
          <a:ext cx="9054280" cy="1016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/>
            <a:t>Perú como país con múltiples fenómenos naturales, sociales, políticos, económicos</a:t>
          </a:r>
          <a:endParaRPr lang="en-US" sz="2800" kern="1200" dirty="0"/>
        </a:p>
      </dsp:txBody>
      <dsp:txXfrm>
        <a:off x="0" y="0"/>
        <a:ext cx="9054280" cy="1016370"/>
      </dsp:txXfrm>
    </dsp:sp>
    <dsp:sp modelId="{8880D378-6344-438C-95F3-33853C16A948}">
      <dsp:nvSpPr>
        <dsp:cNvPr id="0" name=""/>
        <dsp:cNvSpPr/>
      </dsp:nvSpPr>
      <dsp:spPr>
        <a:xfrm>
          <a:off x="0" y="1016370"/>
          <a:ext cx="90542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B536D1-03AE-4EB7-B741-24C8C331FD9C}">
      <dsp:nvSpPr>
        <dsp:cNvPr id="0" name=""/>
        <dsp:cNvSpPr/>
      </dsp:nvSpPr>
      <dsp:spPr>
        <a:xfrm>
          <a:off x="0" y="1016370"/>
          <a:ext cx="9054280" cy="1016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/>
            <a:t>Contexto humanitario y desastres</a:t>
          </a:r>
          <a:endParaRPr lang="en-US" sz="2800" kern="1200"/>
        </a:p>
      </dsp:txBody>
      <dsp:txXfrm>
        <a:off x="0" y="1016370"/>
        <a:ext cx="9054280" cy="1016370"/>
      </dsp:txXfrm>
    </dsp:sp>
    <dsp:sp modelId="{2C51DE19-4194-4BF8-B412-0D8C3543E897}">
      <dsp:nvSpPr>
        <dsp:cNvPr id="0" name=""/>
        <dsp:cNvSpPr/>
      </dsp:nvSpPr>
      <dsp:spPr>
        <a:xfrm>
          <a:off x="0" y="2032740"/>
          <a:ext cx="90542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636857-7E67-4A89-88B9-7808464D5416}">
      <dsp:nvSpPr>
        <dsp:cNvPr id="0" name=""/>
        <dsp:cNvSpPr/>
      </dsp:nvSpPr>
      <dsp:spPr>
        <a:xfrm>
          <a:off x="0" y="2032740"/>
          <a:ext cx="9054280" cy="1016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/>
            <a:t>Impacto en vulnerabilidad y necesidades</a:t>
          </a:r>
          <a:endParaRPr lang="en-US" sz="2800" kern="1200"/>
        </a:p>
      </dsp:txBody>
      <dsp:txXfrm>
        <a:off x="0" y="2032740"/>
        <a:ext cx="9054280" cy="1016370"/>
      </dsp:txXfrm>
    </dsp:sp>
    <dsp:sp modelId="{CB7C3A8A-0448-4DF5-80B4-C8B996903B3B}">
      <dsp:nvSpPr>
        <dsp:cNvPr id="0" name=""/>
        <dsp:cNvSpPr/>
      </dsp:nvSpPr>
      <dsp:spPr>
        <a:xfrm>
          <a:off x="0" y="3049110"/>
          <a:ext cx="90542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6E3A39-0915-4F69-9E85-110CD048260A}">
      <dsp:nvSpPr>
        <dsp:cNvPr id="0" name=""/>
        <dsp:cNvSpPr/>
      </dsp:nvSpPr>
      <dsp:spPr>
        <a:xfrm>
          <a:off x="0" y="3049110"/>
          <a:ext cx="9054280" cy="1016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/>
            <a:t>30% de la población con menos de 30 y la tasa de desempleo más alta en la región</a:t>
          </a:r>
          <a:endParaRPr lang="en-US" sz="2800" kern="1200" dirty="0"/>
        </a:p>
      </dsp:txBody>
      <dsp:txXfrm>
        <a:off x="0" y="3049110"/>
        <a:ext cx="9054280" cy="10163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15AC6-131D-4544-82E8-1D553491E808}">
      <dsp:nvSpPr>
        <dsp:cNvPr id="0" name=""/>
        <dsp:cNvSpPr/>
      </dsp:nvSpPr>
      <dsp:spPr>
        <a:xfrm>
          <a:off x="2465" y="0"/>
          <a:ext cx="2419249" cy="466091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b="1" kern="1200" dirty="0">
              <a:latin typeface="Oswald Medium"/>
              <a:ea typeface="Calibri"/>
              <a:cs typeface="Calibri"/>
            </a:rPr>
            <a:t>Entrenamiento</a:t>
          </a:r>
        </a:p>
      </dsp:txBody>
      <dsp:txXfrm>
        <a:off x="2465" y="0"/>
        <a:ext cx="2419249" cy="1398273"/>
      </dsp:txXfrm>
    </dsp:sp>
    <dsp:sp modelId="{8825B414-8683-4FB4-8B75-8E0784F156FB}">
      <dsp:nvSpPr>
        <dsp:cNvPr id="0" name=""/>
        <dsp:cNvSpPr/>
      </dsp:nvSpPr>
      <dsp:spPr>
        <a:xfrm>
          <a:off x="244390" y="1398273"/>
          <a:ext cx="1935399" cy="302959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+20 horas de cursos online. +18 horas de sesiones sincrónicas con especialistas.</a:t>
          </a:r>
          <a:endParaRPr lang="es-ES" sz="2000" kern="1200" dirty="0"/>
        </a:p>
      </dsp:txBody>
      <dsp:txXfrm>
        <a:off x="301076" y="1454959"/>
        <a:ext cx="1822027" cy="2916221"/>
      </dsp:txXfrm>
    </dsp:sp>
    <dsp:sp modelId="{FE9E0C2C-49A3-423C-BD30-369092B69C66}">
      <dsp:nvSpPr>
        <dsp:cNvPr id="0" name=""/>
        <dsp:cNvSpPr/>
      </dsp:nvSpPr>
      <dsp:spPr>
        <a:xfrm>
          <a:off x="2603158" y="0"/>
          <a:ext cx="2419249" cy="466091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>
              <a:latin typeface="Oswald Medium" pitchFamily="2" charset="0"/>
            </a:rPr>
            <a:t>Aprendizaje experiencial</a:t>
          </a:r>
        </a:p>
      </dsp:txBody>
      <dsp:txXfrm>
        <a:off x="2603158" y="0"/>
        <a:ext cx="2419249" cy="1398273"/>
      </dsp:txXfrm>
    </dsp:sp>
    <dsp:sp modelId="{8F6B24A4-B9EB-4D0D-9BBF-CC4600F03452}">
      <dsp:nvSpPr>
        <dsp:cNvPr id="0" name=""/>
        <dsp:cNvSpPr/>
      </dsp:nvSpPr>
      <dsp:spPr>
        <a:xfrm>
          <a:off x="2845083" y="1398273"/>
          <a:ext cx="1935399" cy="3029593"/>
        </a:xfrm>
        <a:prstGeom prst="roundRect">
          <a:avLst>
            <a:gd name="adj" fmla="val 10000"/>
          </a:avLst>
        </a:prstGeom>
        <a:solidFill>
          <a:schemeClr val="accent4">
            <a:hueOff val="383341"/>
            <a:satOff val="0"/>
            <a:lumOff val="-58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12 semanas de trabajo de oficina y de campo remunerado en una de las 5 organizaciones locales participantes.</a:t>
          </a:r>
          <a:endParaRPr lang="es-ES" sz="2000" kern="1200" dirty="0"/>
        </a:p>
      </dsp:txBody>
      <dsp:txXfrm>
        <a:off x="2901769" y="1454959"/>
        <a:ext cx="1822027" cy="2916221"/>
      </dsp:txXfrm>
    </dsp:sp>
    <dsp:sp modelId="{E409B99A-7794-4ADF-9D7A-E4C1BA57F771}">
      <dsp:nvSpPr>
        <dsp:cNvPr id="0" name=""/>
        <dsp:cNvSpPr/>
      </dsp:nvSpPr>
      <dsp:spPr>
        <a:xfrm>
          <a:off x="5203850" y="0"/>
          <a:ext cx="2419249" cy="466091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>
              <a:latin typeface="Oswald Medium"/>
            </a:rPr>
            <a:t>Coaching 1:1</a:t>
          </a:r>
          <a:endParaRPr lang="es-ES" sz="3100" kern="1200" dirty="0"/>
        </a:p>
      </dsp:txBody>
      <dsp:txXfrm>
        <a:off x="5203850" y="0"/>
        <a:ext cx="2419249" cy="1398273"/>
      </dsp:txXfrm>
    </dsp:sp>
    <dsp:sp modelId="{34F833F0-EE15-4C4F-9DE0-801FBA387843}">
      <dsp:nvSpPr>
        <dsp:cNvPr id="0" name=""/>
        <dsp:cNvSpPr/>
      </dsp:nvSpPr>
      <dsp:spPr>
        <a:xfrm>
          <a:off x="5445775" y="1398273"/>
          <a:ext cx="1935399" cy="3029593"/>
        </a:xfrm>
        <a:prstGeom prst="roundRect">
          <a:avLst>
            <a:gd name="adj" fmla="val 10000"/>
          </a:avLst>
        </a:prstGeom>
        <a:solidFill>
          <a:schemeClr val="accent4">
            <a:hueOff val="766681"/>
            <a:satOff val="0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3 sesiones de </a:t>
          </a:r>
          <a:r>
            <a:rPr lang="es-ES" sz="2000" kern="1200" dirty="0" err="1"/>
            <a:t>mentoring</a:t>
          </a:r>
          <a:r>
            <a:rPr lang="es-ES" sz="2000" kern="1200" dirty="0"/>
            <a:t> personalizadas durante el programa. 4 mentores dedicados.</a:t>
          </a:r>
        </a:p>
      </dsp:txBody>
      <dsp:txXfrm>
        <a:off x="5502461" y="1454959"/>
        <a:ext cx="1822027" cy="2916221"/>
      </dsp:txXfrm>
    </dsp:sp>
    <dsp:sp modelId="{A1EACE57-9FFE-474A-B010-06E539D09C3F}">
      <dsp:nvSpPr>
        <dsp:cNvPr id="0" name=""/>
        <dsp:cNvSpPr/>
      </dsp:nvSpPr>
      <dsp:spPr>
        <a:xfrm>
          <a:off x="7804543" y="0"/>
          <a:ext cx="2419249" cy="466091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>
              <a:latin typeface="Oswald Medium"/>
            </a:rPr>
            <a:t>Bienestar y resiliencia</a:t>
          </a:r>
        </a:p>
      </dsp:txBody>
      <dsp:txXfrm>
        <a:off x="7804543" y="0"/>
        <a:ext cx="2419249" cy="1398273"/>
      </dsp:txXfrm>
    </dsp:sp>
    <dsp:sp modelId="{6A7EE9E8-CDC3-4A56-BF87-AF6F7DDFC1CC}">
      <dsp:nvSpPr>
        <dsp:cNvPr id="0" name=""/>
        <dsp:cNvSpPr/>
      </dsp:nvSpPr>
      <dsp:spPr>
        <a:xfrm>
          <a:off x="8046468" y="1398273"/>
          <a:ext cx="1935399" cy="3029593"/>
        </a:xfrm>
        <a:prstGeom prst="roundRect">
          <a:avLst>
            <a:gd name="adj" fmla="val 10000"/>
          </a:avLst>
        </a:prstGeom>
        <a:solidFill>
          <a:schemeClr val="accent4">
            <a:hueOff val="1150022"/>
            <a:satOff val="0"/>
            <a:lumOff val="-1764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Técnicas para garantizar el bienestar y la resiliencia como trabajadores humanitarios.</a:t>
          </a:r>
          <a:endParaRPr lang="es-ES" sz="2000" kern="1200" dirty="0"/>
        </a:p>
      </dsp:txBody>
      <dsp:txXfrm>
        <a:off x="8103154" y="1454959"/>
        <a:ext cx="1822027" cy="29162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058F0-FD7B-4F97-99E6-BE2D35286C5D}">
      <dsp:nvSpPr>
        <dsp:cNvPr id="0" name=""/>
        <dsp:cNvSpPr/>
      </dsp:nvSpPr>
      <dsp:spPr>
        <a:xfrm>
          <a:off x="0" y="88913"/>
          <a:ext cx="6959629" cy="989820"/>
        </a:xfrm>
        <a:prstGeom prst="roundRect">
          <a:avLst/>
        </a:prstGeom>
        <a:solidFill>
          <a:srgbClr val="00AFAD"/>
        </a:solidFill>
        <a:ln w="19050" cap="flat" cmpd="sng" algn="ctr">
          <a:solidFill>
            <a:srgbClr val="00AFA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u="none" strike="noStrike" kern="1200" dirty="0">
              <a:effectLst/>
            </a:rPr>
            <a:t>Fomentar e involucrar </a:t>
          </a:r>
          <a:r>
            <a:rPr lang="es-ES" sz="1800" b="1" u="none" strike="noStrike" kern="1200" dirty="0">
              <a:effectLst/>
            </a:rPr>
            <a:t>la  participación activa de la juventud en los procesos de toma de decisión </a:t>
          </a:r>
          <a:r>
            <a:rPr lang="es-ES" sz="1800" b="0" u="none" strike="noStrike" kern="1200" dirty="0">
              <a:effectLst/>
            </a:rPr>
            <a:t>para la gestión de riesgos de desastres. </a:t>
          </a:r>
          <a:endParaRPr lang="es-HN" sz="1800" kern="1200" dirty="0"/>
        </a:p>
      </dsp:txBody>
      <dsp:txXfrm>
        <a:off x="48319" y="137232"/>
        <a:ext cx="6862991" cy="893182"/>
      </dsp:txXfrm>
    </dsp:sp>
    <dsp:sp modelId="{C12F6E67-0AD5-41DF-9D88-9418537CAC03}">
      <dsp:nvSpPr>
        <dsp:cNvPr id="0" name=""/>
        <dsp:cNvSpPr/>
      </dsp:nvSpPr>
      <dsp:spPr>
        <a:xfrm>
          <a:off x="0" y="1147826"/>
          <a:ext cx="6959629" cy="989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strike="noStrike" kern="1200" dirty="0">
              <a:effectLst/>
            </a:rPr>
            <a:t>Reducir la vulnerabilidad social e impulsar la resiliencia climática </a:t>
          </a:r>
          <a:r>
            <a:rPr lang="es-ES" sz="1800" b="0" u="none" strike="noStrike" kern="1200" dirty="0">
              <a:effectLst/>
            </a:rPr>
            <a:t>de la juventud en contextos de riesgos de desastres que afecten su localidad.</a:t>
          </a:r>
        </a:p>
      </dsp:txBody>
      <dsp:txXfrm>
        <a:off x="48319" y="1196145"/>
        <a:ext cx="6862991" cy="893182"/>
      </dsp:txXfrm>
    </dsp:sp>
    <dsp:sp modelId="{05F0C6E0-D3C0-4832-9CD0-48CAC0024370}">
      <dsp:nvSpPr>
        <dsp:cNvPr id="0" name=""/>
        <dsp:cNvSpPr/>
      </dsp:nvSpPr>
      <dsp:spPr>
        <a:xfrm>
          <a:off x="0" y="2172233"/>
          <a:ext cx="6959629" cy="989820"/>
        </a:xfrm>
        <a:prstGeom prst="roundRect">
          <a:avLst/>
        </a:prstGeom>
        <a:solidFill>
          <a:srgbClr val="942B86"/>
        </a:solidFill>
        <a:ln w="19050" cap="flat" cmpd="sng" algn="ctr">
          <a:solidFill>
            <a:srgbClr val="942B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u="none" strike="noStrike" kern="1200" dirty="0">
              <a:effectLst/>
            </a:rPr>
            <a:t>Desarrollar y fortalecer el </a:t>
          </a:r>
          <a:r>
            <a:rPr lang="es-ES" sz="1800" b="1" u="none" strike="noStrike" kern="1200" dirty="0">
              <a:effectLst/>
            </a:rPr>
            <a:t>conocimiento técnico y comunitario </a:t>
          </a:r>
          <a:r>
            <a:rPr lang="es-ES" sz="1800" b="0" u="none" strike="noStrike" kern="1200" dirty="0">
              <a:effectLst/>
            </a:rPr>
            <a:t>de la juventud en materia de riesgos desastres que involucre a las diversas poblaciones vulnerables.</a:t>
          </a:r>
        </a:p>
      </dsp:txBody>
      <dsp:txXfrm>
        <a:off x="48319" y="2220552"/>
        <a:ext cx="6862991" cy="893182"/>
      </dsp:txXfrm>
    </dsp:sp>
    <dsp:sp modelId="{5C29D599-3F14-4B74-8AC3-D73FEBD1A625}">
      <dsp:nvSpPr>
        <dsp:cNvPr id="0" name=""/>
        <dsp:cNvSpPr/>
      </dsp:nvSpPr>
      <dsp:spPr>
        <a:xfrm>
          <a:off x="0" y="3213893"/>
          <a:ext cx="6959629" cy="989820"/>
        </a:xfrm>
        <a:prstGeom prst="roundRect">
          <a:avLst/>
        </a:prstGeom>
        <a:solidFill>
          <a:srgbClr val="F47A2D"/>
        </a:solidFill>
        <a:ln w="19050" cap="flat" cmpd="sng" algn="ctr">
          <a:solidFill>
            <a:srgbClr val="F47A2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u="none" strike="noStrike" kern="1200" dirty="0">
              <a:effectLst/>
            </a:rPr>
            <a:t>Generar </a:t>
          </a:r>
          <a:r>
            <a:rPr lang="es-ES" sz="1800" b="1" u="none" strike="noStrike" kern="1200" dirty="0">
              <a:effectLst/>
            </a:rPr>
            <a:t>un espacio seguro y abierto de diálogo y colaboración </a:t>
          </a:r>
          <a:r>
            <a:rPr lang="es-ES" sz="1800" b="0" u="none" strike="noStrike" kern="1200" dirty="0">
              <a:effectLst/>
            </a:rPr>
            <a:t>entre las juventudes, siendo el tema central la gestión del riesgo de desastres.</a:t>
          </a:r>
        </a:p>
      </dsp:txBody>
      <dsp:txXfrm>
        <a:off x="48319" y="3262212"/>
        <a:ext cx="6862991" cy="8931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C546DA-0B26-4462-89BB-F6CFE19E488B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C9126-2483-4A8E-882F-26AFC1772A87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100" b="1" kern="1200" dirty="0"/>
            <a:t>Incluir a los jóvenes no es solo representatividad, es una forma de mejorar la acción humanitaria.</a:t>
          </a:r>
          <a:br>
            <a:rPr lang="es-HN" sz="2100" b="1" kern="1200" dirty="0"/>
          </a:br>
          <a:r>
            <a:rPr lang="es-HN" sz="2100" kern="1200" dirty="0"/>
            <a:t>Los jóvenes representamos más del 20% de la población de América Latina y el Caribe.</a:t>
          </a:r>
        </a:p>
      </dsp:txBody>
      <dsp:txXfrm>
        <a:off x="0" y="2124"/>
        <a:ext cx="10515600" cy="1449029"/>
      </dsp:txXfrm>
    </dsp:sp>
    <dsp:sp modelId="{6F11DC46-27AC-45CC-A876-DB4AB55D196B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288659-CB7E-431A-B8DB-27EA97E25862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100" kern="1200" dirty="0"/>
            <a:t>La Red de Jóvenes para la RRD plantea que </a:t>
          </a:r>
          <a:r>
            <a:rPr lang="es-HN" sz="2100" b="1" kern="1200" dirty="0"/>
            <a:t>la juventud no solo es vulnerable frente a los desastres y al cambio climático, también es una fuerza activa que propone, actúa y transforma.</a:t>
          </a:r>
          <a:r>
            <a:rPr lang="es-HN" sz="2100" kern="1200" dirty="0"/>
            <a:t> </a:t>
          </a:r>
        </a:p>
      </dsp:txBody>
      <dsp:txXfrm>
        <a:off x="0" y="1451154"/>
        <a:ext cx="10515600" cy="1449029"/>
      </dsp:txXfrm>
    </dsp:sp>
    <dsp:sp modelId="{1627A591-C9CF-42A7-A697-F1BC34E4F240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3AF14-B9CC-4DDC-85DB-F3EB4EA96C08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100" kern="1200" dirty="0"/>
            <a:t>Nuestra participación está respaldada por marcos globales como el </a:t>
          </a:r>
          <a:r>
            <a:rPr lang="es-HN" sz="2100" b="1" kern="1200" dirty="0"/>
            <a:t>Marco de Sendai</a:t>
          </a:r>
          <a:r>
            <a:rPr lang="es-HN" sz="2100" kern="1200" dirty="0"/>
            <a:t> , que promueve una inclusión multisectorial y multigeneracional para lograr una verdadera reducción del riesgo de desastres.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100" b="1" kern="1200" dirty="0">
              <a:solidFill>
                <a:srgbClr val="942B86"/>
              </a:solidFill>
            </a:rPr>
            <a:t> La acción humanitaria que no incluye a los jóvenes es una acción incompleta</a:t>
          </a:r>
          <a:r>
            <a:rPr lang="es-HN" sz="2100" kern="1200" dirty="0">
              <a:solidFill>
                <a:srgbClr val="942B86"/>
              </a:solidFill>
            </a:rPr>
            <a:t>.</a:t>
          </a:r>
          <a:endParaRPr lang="en-US" sz="2100" kern="1200" dirty="0">
            <a:solidFill>
              <a:srgbClr val="942B86"/>
            </a:solidFill>
          </a:endParaRPr>
        </a:p>
      </dsp:txBody>
      <dsp:txXfrm>
        <a:off x="0" y="2900183"/>
        <a:ext cx="10515600" cy="14490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D21B6-5B4D-48D8-934A-33E3E05536B9}">
      <dsp:nvSpPr>
        <dsp:cNvPr id="0" name=""/>
        <dsp:cNvSpPr/>
      </dsp:nvSpPr>
      <dsp:spPr>
        <a:xfrm>
          <a:off x="1207924" y="1189016"/>
          <a:ext cx="1100801" cy="11008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912B6-C5CA-481D-9B36-E1986D352343}">
      <dsp:nvSpPr>
        <dsp:cNvPr id="0" name=""/>
        <dsp:cNvSpPr/>
      </dsp:nvSpPr>
      <dsp:spPr>
        <a:xfrm>
          <a:off x="535213" y="2611364"/>
          <a:ext cx="244622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100" b="1" kern="1200" dirty="0">
              <a:solidFill>
                <a:srgbClr val="942B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Innovación, ciencia y tecnología</a:t>
          </a:r>
          <a:endParaRPr lang="es-HN" sz="2100" b="1" kern="1200" dirty="0">
            <a:solidFill>
              <a:srgbClr val="942B86"/>
            </a:solidFill>
          </a:endParaRPr>
        </a:p>
      </dsp:txBody>
      <dsp:txXfrm>
        <a:off x="535213" y="2611364"/>
        <a:ext cx="2446224" cy="720000"/>
      </dsp:txXfrm>
    </dsp:sp>
    <dsp:sp modelId="{C84A260A-DDEA-4B7F-9E9E-05E94E900EFC}">
      <dsp:nvSpPr>
        <dsp:cNvPr id="0" name=""/>
        <dsp:cNvSpPr/>
      </dsp:nvSpPr>
      <dsp:spPr>
        <a:xfrm>
          <a:off x="4082238" y="1189016"/>
          <a:ext cx="1100801" cy="11008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7A7BE-6F07-4621-AF05-0966EDB28DA7}">
      <dsp:nvSpPr>
        <dsp:cNvPr id="0" name=""/>
        <dsp:cNvSpPr/>
      </dsp:nvSpPr>
      <dsp:spPr>
        <a:xfrm>
          <a:off x="3409526" y="2611364"/>
          <a:ext cx="244622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100" b="1" kern="1200" dirty="0">
              <a:solidFill>
                <a:srgbClr val="00AFA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Desarrollo de capacidades</a:t>
          </a:r>
          <a:endParaRPr lang="es-HN" sz="2100" b="1" kern="1200" dirty="0">
            <a:solidFill>
              <a:srgbClr val="00AFAD"/>
            </a:solidFill>
          </a:endParaRPr>
        </a:p>
      </dsp:txBody>
      <dsp:txXfrm>
        <a:off x="3409526" y="2611364"/>
        <a:ext cx="2446224" cy="720000"/>
      </dsp:txXfrm>
    </dsp:sp>
    <dsp:sp modelId="{762F0C2E-8C36-439F-AFD3-6267E4E0AAC3}">
      <dsp:nvSpPr>
        <dsp:cNvPr id="0" name=""/>
        <dsp:cNvSpPr/>
      </dsp:nvSpPr>
      <dsp:spPr>
        <a:xfrm>
          <a:off x="6956552" y="1189016"/>
          <a:ext cx="1100801" cy="11008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F46008-FDBF-4BEA-87A0-BA6785063D82}">
      <dsp:nvSpPr>
        <dsp:cNvPr id="0" name=""/>
        <dsp:cNvSpPr/>
      </dsp:nvSpPr>
      <dsp:spPr>
        <a:xfrm>
          <a:off x="6283840" y="2611364"/>
          <a:ext cx="244622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100" b="1" kern="1200" dirty="0">
              <a:solidFill>
                <a:srgbClr val="F47A2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Inclusión y participación</a:t>
          </a:r>
          <a:endParaRPr lang="es-HN" sz="2100" b="1" kern="1200" dirty="0">
            <a:solidFill>
              <a:srgbClr val="F47A2D"/>
            </a:solidFill>
          </a:endParaRPr>
        </a:p>
      </dsp:txBody>
      <dsp:txXfrm>
        <a:off x="6283840" y="2611364"/>
        <a:ext cx="2446224" cy="720000"/>
      </dsp:txXfrm>
    </dsp:sp>
    <dsp:sp modelId="{55B518A7-93A2-4F7A-94C4-D9382D2ACA21}">
      <dsp:nvSpPr>
        <dsp:cNvPr id="0" name=""/>
        <dsp:cNvSpPr/>
      </dsp:nvSpPr>
      <dsp:spPr>
        <a:xfrm>
          <a:off x="9830866" y="1189016"/>
          <a:ext cx="1100801" cy="110080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8B73E-12F7-4C86-8F4F-8D03F1EB8809}">
      <dsp:nvSpPr>
        <dsp:cNvPr id="0" name=""/>
        <dsp:cNvSpPr/>
      </dsp:nvSpPr>
      <dsp:spPr>
        <a:xfrm>
          <a:off x="9158154" y="2611364"/>
          <a:ext cx="244622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100" b="1" kern="1200" dirty="0">
              <a:solidFill>
                <a:schemeClr val="accent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Inversión</a:t>
          </a:r>
          <a:endParaRPr lang="es-HN" sz="2100" b="1" kern="1200" dirty="0">
            <a:solidFill>
              <a:schemeClr val="accent1"/>
            </a:solidFill>
          </a:endParaRPr>
        </a:p>
      </dsp:txBody>
      <dsp:txXfrm>
        <a:off x="9158154" y="2611364"/>
        <a:ext cx="2446224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CFF4A-42C7-4EC4-A6EF-2CCB9CBD40D7}" type="datetimeFigureOut">
              <a:rPr lang="es-GT" smtClean="0"/>
              <a:t>23/04/2025</a:t>
            </a:fld>
            <a:endParaRPr lang="es-G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28821-BF46-44EB-A953-17B510641D76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81538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28821-BF46-44EB-A953-17B510641D76}" type="slidenum">
              <a:rPr lang="es-GT" smtClean="0"/>
              <a:t>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94645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11394-8987-8A62-DD9D-1B7342CC7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8FEC79C-B5CB-2EDF-476B-27A215E3FE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A7CF930-66BA-14C6-EB5B-36B6A2375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C7A5FD-239E-0C7B-0787-B47C5B93F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01252-934F-554F-808A-B26C750CFD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85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F3641-53D2-5D52-FCA1-47D6F6DD9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C25FAB7-5CAD-F186-F7DA-1C166D0790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8056D07-AFA1-4A0E-1B13-905CDC9D8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4E9F06-7403-3B58-51AE-0B452436CF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01252-934F-554F-808A-B26C750CFD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19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BDE97-B709-8A5C-C00F-CA4DDBF7F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F6912F5-56A0-E2B2-FECF-B8206B30D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AB1CB44-E614-D45C-653B-16A0FBF22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76F6EA-38E0-7891-918E-06724D9B52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01252-934F-554F-808A-B26C750CFD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69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28821-BF46-44EB-A953-17B510641D76}" type="slidenum">
              <a:rPr lang="es-GT" smtClean="0"/>
              <a:t>27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2974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01252-934F-554F-808A-B26C750CFD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49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A549E-0F45-6E51-B95C-FA0B5320C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9EC0751-CAD0-121C-A8FC-6E60EB74C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D3FD56C-14FB-4A1C-4264-108FE26FE7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171DBD-8FE9-96F9-BE57-B2452FA0B0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01252-934F-554F-808A-B26C750CFD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38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>
                <a:solidFill>
                  <a:srgbClr val="37404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 Academia de Liderazgo Humanitario se distingue en el sector humanitario por su oferta única. </a:t>
            </a:r>
            <a:r>
              <a:rPr lang="es-MX" sz="1200" b="1" dirty="0">
                <a:solidFill>
                  <a:srgbClr val="37404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Conectamos</a:t>
            </a:r>
            <a:r>
              <a:rPr lang="es-MX" sz="1200" dirty="0">
                <a:solidFill>
                  <a:srgbClr val="37404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 los actores locales con redes y recursos internacionales, ofrecemos una </a:t>
            </a:r>
            <a:r>
              <a:rPr lang="es-MX" sz="1200" b="1" dirty="0">
                <a:solidFill>
                  <a:srgbClr val="37404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formación accesible </a:t>
            </a:r>
            <a:r>
              <a:rPr lang="es-MX" sz="1200" dirty="0">
                <a:solidFill>
                  <a:srgbClr val="37404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 de alta calidad a través de nuestra plataforma Kaya y nuestro grupo de formadores, socios y </a:t>
            </a:r>
            <a:r>
              <a:rPr lang="es-MX" sz="1200" dirty="0" err="1">
                <a:solidFill>
                  <a:srgbClr val="37404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coaches</a:t>
            </a:r>
            <a:r>
              <a:rPr lang="es-MX" sz="1200" dirty="0">
                <a:solidFill>
                  <a:srgbClr val="37404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</a:t>
            </a:r>
            <a:r>
              <a:rPr lang="es-MX" sz="1200" b="1" dirty="0">
                <a:solidFill>
                  <a:srgbClr val="37404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Apoyamos a los líderes </a:t>
            </a:r>
            <a:r>
              <a:rPr lang="es-MX" sz="1200" dirty="0">
                <a:solidFill>
                  <a:srgbClr val="37404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para que naveguen por la complejidad, fortalezcan la colaboración e inspiren un </a:t>
            </a:r>
            <a:r>
              <a:rPr lang="es-MX" sz="1200" b="1" dirty="0">
                <a:solidFill>
                  <a:srgbClr val="37404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cambio sistémico en todo el sector</a:t>
            </a:r>
            <a:r>
              <a:rPr lang="es-MX" sz="1200" dirty="0">
                <a:solidFill>
                  <a:srgbClr val="37404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  <a:endParaRPr lang="en-US" sz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Nos beneficiamos del conocimiento y la experiencia aportados por 100 años de respuesta a las crisis, al tiempo que mantenemos nuestra independencia. Esto nos permite complementar el trabajo de Save the Children, apoyando a más trabajadores humanitarios, trabajando con cualquier persona interesada en crear un cambio positivo y explorando nuevas innovaciones en el aprendizaje.
  El HLA se distingue en el sector humanitario por su oferta única. Conectamos a los actores locales con redes y recursos internacionales, ofrecemos una formación accesible y de alta calidad a través de nuestra plataforma Kaya y nuestro grupo de formadores, socios y </a:t>
            </a:r>
            <a:r>
              <a:rPr lang="es-MX" dirty="0" err="1"/>
              <a:t>coaches</a:t>
            </a:r>
            <a:r>
              <a:rPr lang="es-MX" dirty="0"/>
              <a:t>. Apoyamos a los líderes para que naveguen por la complejidad, fortalezcan la colaboración e inspiren un cambio sistémico en todo el sector.
Tenemos años de experiencia trabajando con expertos en la materia y organizaciones asociadas para diseñar programas que combinen lo mejor del fortalecimiento de la capacidad presencial y las nuevas e innovadoras tecnologías digitales. Esta capacidad, combinada con nuestro conocimiento y experiencia en cómo aprenden las organizaciones, nos permite proporcionar un enfoque holístico para apoyar a las organizaciones en el desarrollo de un ecosistema de aprendizaje sólido, con los productos y programas de aprendizaje adecuados, pero también con sistemas, políticas y procesos de aprendizaje efectivos para ayudar a las personas y a su personal a aprender e integrar ese aprendizaje en la práctica,  Entrega operativa. Buscamos formas de </a:t>
            </a:r>
            <a:r>
              <a:rPr lang="es-MX" dirty="0" err="1"/>
              <a:t>co-crear</a:t>
            </a:r>
            <a:r>
              <a:rPr lang="es-MX" dirty="0"/>
              <a:t> soluciones de aprendizaje a medida para las organizaciones con ellas y sus equipos, desarrollando su capacidad para hacerlo como parte de nuestro modelo de trabajo sostenible.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BFC4-4C49-9D49-A95F-E2F53A34E47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863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374041"/>
                </a:solidFill>
                <a:latin typeface="Noto Sans Bold"/>
                <a:ea typeface="Noto Sans Bold"/>
                <a:cs typeface="Noto Sans Bold"/>
              </a:rPr>
              <a:t>INICIO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1" dirty="0">
                <a:solidFill>
                  <a:srgbClr val="374041"/>
                </a:solidFill>
                <a:latin typeface="Noto Sans Bold"/>
                <a:ea typeface="Noto Sans Bold"/>
                <a:cs typeface="Noto Sans Bold"/>
              </a:rPr>
              <a:t>Un equipo enfocado y expertos globales dedicados que impulsan una extensa red de entrenadores y líderes, socios y 1,2 millones de seguidores en las redes sociales
Nuestra plataforma de aprendizaje llega a más de 800.000 estudiantes en todo el mundo
Más de una década de experiencia, utilizando enfoques probados como el Eco-Liderazgo y la Consultoría de Procesos para equipar a los líderes con las habilidades, el espacio y el tiempo para enfrentar desafíos complejos.</a:t>
            </a:r>
            <a:endParaRPr lang="en-US" sz="1200" b="1" dirty="0">
              <a:solidFill>
                <a:srgbClr val="374041"/>
              </a:solidFill>
              <a:latin typeface="Noto Sans Bold"/>
              <a:ea typeface="Noto Sans Bold"/>
              <a:cs typeface="Noto Sans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374041"/>
              </a:solidFill>
              <a:latin typeface="Noto Sans Bold"/>
              <a:ea typeface="Noto Sans Bold"/>
              <a:cs typeface="Noto Sans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374041"/>
              </a:solidFill>
              <a:latin typeface="Noto Sans Bold"/>
              <a:ea typeface="Noto Sans Bold"/>
              <a:cs typeface="Noto Sans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374041"/>
                </a:solidFill>
                <a:latin typeface="Noto Sans Bold"/>
                <a:ea typeface="Noto Sans Bold"/>
                <a:cs typeface="Noto Sans Bold"/>
              </a:rPr>
              <a:t>ESTRATEGIAS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1" dirty="0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Desarrollar la capacidad de liderazgo y empoderar a diversos actores para abordar las crisis de manera efectiva.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1" dirty="0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Aprovechar las redes para colaborar, compartir ideas y </a:t>
            </a:r>
            <a:r>
              <a:rPr lang="es-MX" sz="1200" b="1" dirty="0" err="1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co-crear</a:t>
            </a:r>
            <a:r>
              <a:rPr lang="es-MX" sz="1200" b="1" dirty="0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 soluciones que aborden los desafíos humanitarios y fortalezcan la acción colectiva.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1" dirty="0">
                <a:solidFill>
                  <a:srgbClr val="374041"/>
                </a:solidFill>
                <a:latin typeface="Noto Sans Bold"/>
                <a:ea typeface="Noto Sans Bold"/>
                <a:cs typeface="Noto Sans Bold"/>
              </a:rPr>
              <a:t>Amplificar la experiencia: Apoyar a las organizaciones locales a través de alianzas estratégicas y compartir su impacto y promover la colaboración en espacios de convocatoria.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dirty="0">
              <a:solidFill>
                <a:srgbClr val="374041"/>
              </a:solidFill>
              <a:latin typeface="Noto Sans Bold"/>
              <a:ea typeface="Noto Sans Bold"/>
              <a:cs typeface="Noto Sans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1" dirty="0">
                <a:solidFill>
                  <a:srgbClr val="374041"/>
                </a:solidFill>
                <a:latin typeface="Noto Sans Bold"/>
                <a:ea typeface="Noto Sans Bold"/>
                <a:cs typeface="Noto Sans Bold"/>
              </a:rPr>
              <a:t>CIERRE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1" dirty="0">
                <a:solidFill>
                  <a:srgbClr val="374041"/>
                </a:solidFill>
                <a:latin typeface="Noto Sans Bold"/>
                <a:ea typeface="Noto Sans Bold"/>
                <a:cs typeface="Noto Sans Bold"/>
              </a:rPr>
              <a:t>Nuestra estrategia se centra en tres prioridades interconectadas que se basan en nuestras fortalezas y abordan las necesidades críticas del sector. Al empoderar a los líderes locales, promover la acción colectiva y amplificar la experiencia local, nuestro objetivo es crear un sistema humanitario más receptivo y eficaz.</a:t>
            </a:r>
            <a:endParaRPr lang="en-US" sz="1200" b="1" dirty="0">
              <a:solidFill>
                <a:srgbClr val="374041"/>
              </a:solidFill>
              <a:latin typeface="Noto Sans Bold"/>
              <a:ea typeface="Noto Sans Bold"/>
              <a:cs typeface="Noto Sans Bold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28821-BF46-44EB-A953-17B510641D76}" type="slidenum">
              <a:rPr lang="es-GT" smtClean="0"/>
              <a:t>8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92822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sz="105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Perú enfrenta muchos desafíos humanitarios recurrentes debido a desastres de origen natural, inestabilidad </a:t>
            </a:r>
            <a:r>
              <a:rPr lang="es-SV" sz="1200">
                <a:effectLst/>
                <a:latin typeface="Lato" panose="020F0502020204030203" pitchFamily="34" charset="0"/>
                <a:ea typeface="Aptos" panose="020B0004020202020204" pitchFamily="34" charset="0"/>
              </a:rPr>
              <a:t>social y política y dificultades económicas</a:t>
            </a:r>
          </a:p>
          <a:p>
            <a:r>
              <a:rPr lang="es-SV" sz="1200">
                <a:effectLst/>
                <a:latin typeface="Lato" panose="020F0502020204030203" pitchFamily="34" charset="0"/>
                <a:ea typeface="Aptos" panose="020B0004020202020204" pitchFamily="34" charset="0"/>
              </a:rPr>
              <a:t>1,5 millones de venezolanos han buscado refugio en Perú en 2023</a:t>
            </a:r>
          </a:p>
          <a:p>
            <a:r>
              <a:rPr lang="es-SV" sz="1200">
                <a:latin typeface="Lato" panose="020F0502020204030203" pitchFamily="34" charset="0"/>
                <a:ea typeface="Aptos" panose="020B0004020202020204" pitchFamily="34" charset="0"/>
              </a:rPr>
              <a:t>30% de la población peruana tiene menos de 30 años</a:t>
            </a:r>
          </a:p>
          <a:p>
            <a:r>
              <a:rPr lang="es-SV" sz="1200">
                <a:latin typeface="Lato" panose="020F0502020204030203" pitchFamily="34" charset="0"/>
                <a:ea typeface="Aptos" panose="020B0004020202020204" pitchFamily="34" charset="0"/>
              </a:rPr>
              <a:t>desempleo juvenil sigue siendo más alto que el promedio nacional de la región</a:t>
            </a:r>
          </a:p>
          <a:p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28821-BF46-44EB-A953-17B510641D76}" type="slidenum">
              <a:rPr lang="es-GT" smtClean="0"/>
              <a:t>9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05665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17900-67EF-7AFB-70EB-685EE3A4F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AFDB3D7-4877-9E9C-AED7-6842778DD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B76F93C-13D6-1E8F-B7B0-C65A2D146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>
              <a:sym typeface="Wingdings" panose="05000000000000000000" pitchFamily="2" charset="2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6CB313F-82CB-27EB-6AE4-97CB81C6F6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F837DF4-2B94-42A1-9EFC-4ABF318040E7}" type="slidenum">
              <a:rPr lang="en-GB">
                <a:solidFill>
                  <a:srgbClr val="000000"/>
                </a:solidFill>
                <a:latin typeface="Lato"/>
              </a:rPr>
              <a:pPr defTabSz="966612">
                <a:defRPr/>
              </a:pPr>
              <a:t>10</a:t>
            </a:fld>
            <a:endParaRPr lang="en-GB">
              <a:solidFill>
                <a:srgbClr val="000000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030463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361B9-D89B-F918-5D36-4A8FD125B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A6EEA16-CDB2-787A-46A4-5D5CA9246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CD5118F-D55D-0245-AC78-1A2D26A1F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>
              <a:sym typeface="Wingdings" panose="05000000000000000000" pitchFamily="2" charset="2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9D5FEE-5E1F-C212-4EAE-1A9678D621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AF837DF4-2B94-42A1-9EFC-4ABF318040E7}" type="slidenum">
              <a:rPr lang="en-GB">
                <a:solidFill>
                  <a:srgbClr val="000000"/>
                </a:solidFill>
                <a:latin typeface="Lato"/>
              </a:rPr>
              <a:pPr defTabSz="966612">
                <a:defRPr/>
              </a:pPr>
              <a:t>11</a:t>
            </a:fld>
            <a:endParaRPr lang="en-GB">
              <a:solidFill>
                <a:srgbClr val="000000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11514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A7334A-A6BB-0428-4680-C1F4F35C9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5BBA05-0CA6-9D4A-0D6E-CD675D304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A83380-2207-0B49-24AF-D086626B8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F74D-C8FE-4C56-B2D1-743E86217628}" type="datetimeFigureOut">
              <a:rPr lang="es-SV" smtClean="0"/>
              <a:t>23/4/2025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8152F1-B002-10A8-C14C-A411DC698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73FAC3-B101-67DF-82FB-058EC69AE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B17B-B2D8-44BA-BD3C-667B29D46140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06120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BF172C-B28C-BCA1-FD86-DD3C9E848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6B064BB-1A3E-3E52-B888-7CFFDE4BE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BA59E1-E292-B48E-7536-1999B3B08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F74D-C8FE-4C56-B2D1-743E86217628}" type="datetimeFigureOut">
              <a:rPr lang="es-SV" smtClean="0"/>
              <a:t>23/4/2025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752551-795C-BADD-C953-F5280F181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DA3D48-C575-4412-A82E-8FC1C9D2C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B17B-B2D8-44BA-BD3C-667B29D46140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62826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331ED7-6BD3-097D-76B9-19AAC5123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E29D65-FADB-FB3D-EFEE-E663460D6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286842-F410-4C5A-7FB7-178C1F2AF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F74D-C8FE-4C56-B2D1-743E86217628}" type="datetimeFigureOut">
              <a:rPr lang="es-SV" smtClean="0"/>
              <a:t>23/4/2025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0306F2-95B6-BC29-F20E-DAECAB8F7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7B8CFD-0518-B9C2-D59E-19DA2B60E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B17B-B2D8-44BA-BD3C-667B29D46140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90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FA313-F68E-A450-D141-070232B28B68}"/>
              </a:ext>
            </a:extLst>
          </p:cNvPr>
          <p:cNvSpPr/>
          <p:nvPr userDrawn="1"/>
        </p:nvSpPr>
        <p:spPr>
          <a:xfrm>
            <a:off x="1" y="3362399"/>
            <a:ext cx="12192000" cy="3495600"/>
          </a:xfrm>
          <a:prstGeom prst="rect">
            <a:avLst/>
          </a:prstGeom>
          <a:solidFill>
            <a:srgbClr val="9DDE9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79794" y="1700213"/>
            <a:ext cx="3744544" cy="4608513"/>
          </a:xfrm>
          <a:solidFill>
            <a:schemeClr val="bg1"/>
          </a:solidFill>
        </p:spPr>
        <p:txBody>
          <a:bodyPr lIns="216000" tIns="216000" rIns="216000" bIns="360000"/>
          <a:lstStyle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108" y="404814"/>
            <a:ext cx="2869077" cy="880806"/>
          </a:xfrm>
          <a:prstGeom prst="rect">
            <a:avLst/>
          </a:prstGeom>
        </p:spPr>
      </p:pic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6E4AB9F-E8EB-69C3-B85A-3B09DA02A2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4338" y="1700213"/>
            <a:ext cx="7497156" cy="4628726"/>
          </a:xfrm>
          <a:solidFill>
            <a:schemeClr val="tx1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[insert picture here]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06502B8A-3246-D3A5-08FE-5C3C66280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0506" y="6328939"/>
            <a:ext cx="7497157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r>
              <a:rPr lang="en-GB" err="1"/>
              <a:t>Presentación</a:t>
            </a:r>
            <a:r>
              <a:rPr lang="en-GB"/>
              <a:t> Academia de </a:t>
            </a:r>
            <a:r>
              <a:rPr lang="en-GB" err="1"/>
              <a:t>Liderazgo</a:t>
            </a:r>
            <a:r>
              <a:rPr lang="en-GB"/>
              <a:t> </a:t>
            </a:r>
            <a:r>
              <a:rPr lang="en-GB" err="1"/>
              <a:t>Humanitario</a:t>
            </a:r>
            <a:r>
              <a:rPr lang="en-GB"/>
              <a:t> (HLA)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D7784308-FA5C-97A7-C8D3-83DED94DC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758" y="6328939"/>
            <a:ext cx="631736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b="1" i="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fld id="{7897BDB0-C41C-D44F-A2EC-06D764F800D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D27EF49-7931-3DB6-6C4E-26028BA96F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5070" y="486279"/>
            <a:ext cx="2656483" cy="6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80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37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79794" y="1700213"/>
            <a:ext cx="11232781" cy="4267449"/>
          </a:xfrm>
        </p:spPr>
        <p:txBody>
          <a:bodyPr/>
          <a:lstStyle>
            <a:lvl1pPr>
              <a:defRPr sz="42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7A1901-A3F6-EB05-E792-040FCB8AE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9794" y="404814"/>
            <a:ext cx="1974648" cy="606217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95BB5E-4B0E-6E85-9AC3-979B8C89F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0506" y="6328939"/>
            <a:ext cx="7497157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r>
              <a:rPr lang="en-GB" err="1"/>
              <a:t>Presentación</a:t>
            </a:r>
            <a:r>
              <a:rPr lang="en-GB"/>
              <a:t> Academia de </a:t>
            </a:r>
            <a:r>
              <a:rPr lang="en-GB" err="1"/>
              <a:t>Liderazgo</a:t>
            </a:r>
            <a:r>
              <a:rPr lang="en-GB"/>
              <a:t> </a:t>
            </a:r>
            <a:r>
              <a:rPr lang="en-GB" err="1"/>
              <a:t>Humanitario</a:t>
            </a:r>
            <a:r>
              <a:rPr lang="en-GB"/>
              <a:t> (HLA)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FBDEF6-31E2-BA66-12F1-65C8B62B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758" y="6328939"/>
            <a:ext cx="631736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b="1" i="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fld id="{7897BDB0-C41C-D44F-A2EC-06D764F800D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FD77DF8-64AD-E2EE-E49E-1EC5B6C669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8982" y="359365"/>
            <a:ext cx="3066425" cy="79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13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4DC62C-F264-B946-B162-E7602E2A3E60}"/>
              </a:ext>
            </a:extLst>
          </p:cNvPr>
          <p:cNvSpPr/>
          <p:nvPr userDrawn="1"/>
        </p:nvSpPr>
        <p:spPr>
          <a:xfrm>
            <a:off x="0" y="0"/>
            <a:ext cx="47942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ill Sans Infant Std"/>
              <a:cs typeface="Gill Sans Infant St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5CB6B-B954-8D4C-A951-369C766E6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733" y="1805142"/>
            <a:ext cx="9523556" cy="4476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6A816-062C-43A9-9196-6111219BE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K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866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CC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1EB"/>
          </a:solidFill>
          <a:ln/>
        </p:spPr>
      </p:sp>
    </p:spTree>
    <p:extLst>
      <p:ext uri="{BB962C8B-B14F-4D97-AF65-F5344CB8AC3E}">
        <p14:creationId xmlns:p14="http://schemas.microsoft.com/office/powerpoint/2010/main" val="2072900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FA313-F68E-A450-D141-070232B28B68}"/>
              </a:ext>
            </a:extLst>
          </p:cNvPr>
          <p:cNvSpPr/>
          <p:nvPr userDrawn="1"/>
        </p:nvSpPr>
        <p:spPr>
          <a:xfrm>
            <a:off x="1" y="3362399"/>
            <a:ext cx="12192000" cy="3495600"/>
          </a:xfrm>
          <a:prstGeom prst="rect">
            <a:avLst/>
          </a:prstGeom>
          <a:solidFill>
            <a:srgbClr val="9DDE9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79794" y="1700213"/>
            <a:ext cx="3744544" cy="4608513"/>
          </a:xfrm>
          <a:solidFill>
            <a:schemeClr val="bg1"/>
          </a:solidFill>
        </p:spPr>
        <p:txBody>
          <a:bodyPr lIns="216000" tIns="216000" rIns="216000" bIns="360000"/>
          <a:lstStyle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9794" y="404813"/>
            <a:ext cx="3331392" cy="1022737"/>
          </a:xfrm>
          <a:prstGeom prst="rect">
            <a:avLst/>
          </a:prstGeom>
        </p:spPr>
      </p:pic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6E4AB9F-E8EB-69C3-B85A-3B09DA02A2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4338" y="1700213"/>
            <a:ext cx="7497156" cy="4628726"/>
          </a:xfrm>
          <a:solidFill>
            <a:schemeClr val="tx1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[insert picture here]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06502B8A-3246-D3A5-08FE-5C3C66280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0506" y="6328939"/>
            <a:ext cx="7497157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r>
              <a:rPr lang="en-GB"/>
              <a:t>[Document title running footer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D7784308-FA5C-97A7-C8D3-83DED94DC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758" y="6328939"/>
            <a:ext cx="631736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b="1" i="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fld id="{7897BDB0-C41C-D44F-A2EC-06D764F800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919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37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and half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06400" y="1412875"/>
            <a:ext cx="5346848" cy="4554787"/>
          </a:xfrm>
        </p:spPr>
        <p:txBody>
          <a:bodyPr/>
          <a:lstStyle>
            <a:lvl1pPr>
              <a:defRPr sz="42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7A1901-A3F6-EB05-E792-040FCB8AE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6400" y="404814"/>
            <a:ext cx="1974648" cy="606217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95BB5E-4B0E-6E85-9AC3-979B8C89F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0506" y="6328939"/>
            <a:ext cx="7497157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r>
              <a:rPr lang="en-GB"/>
              <a:t>[Document title running footer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FBDEF6-31E2-BA66-12F1-65C8B62B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758" y="6328939"/>
            <a:ext cx="631736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b="1" i="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fld id="{7897BDB0-C41C-D44F-A2EC-06D764F800D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id="{6D4F3ADA-1563-9C1F-B2E8-FAE8170B92D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5288" y="404814"/>
            <a:ext cx="5616205" cy="5903911"/>
          </a:xfrm>
          <a:solidFill>
            <a:schemeClr val="tx1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[insert picture here]</a:t>
            </a:r>
          </a:p>
        </p:txBody>
      </p:sp>
    </p:spTree>
    <p:extLst>
      <p:ext uri="{BB962C8B-B14F-4D97-AF65-F5344CB8AC3E}">
        <p14:creationId xmlns:p14="http://schemas.microsoft.com/office/powerpoint/2010/main" val="2806378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FA313-F68E-A450-D141-070232B28B68}"/>
              </a:ext>
            </a:extLst>
          </p:cNvPr>
          <p:cNvSpPr/>
          <p:nvPr userDrawn="1"/>
        </p:nvSpPr>
        <p:spPr>
          <a:xfrm>
            <a:off x="1" y="3362399"/>
            <a:ext cx="12192000" cy="3495600"/>
          </a:xfrm>
          <a:prstGeom prst="rect">
            <a:avLst/>
          </a:prstGeom>
          <a:solidFill>
            <a:srgbClr val="9DDE9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79794" y="1700213"/>
            <a:ext cx="3744544" cy="4608513"/>
          </a:xfrm>
          <a:solidFill>
            <a:schemeClr val="bg1"/>
          </a:solidFill>
        </p:spPr>
        <p:txBody>
          <a:bodyPr lIns="216000" tIns="216000" rIns="216000" bIns="360000"/>
          <a:lstStyle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108" y="404814"/>
            <a:ext cx="2869077" cy="880806"/>
          </a:xfrm>
          <a:prstGeom prst="rect">
            <a:avLst/>
          </a:prstGeom>
        </p:spPr>
      </p:pic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6E4AB9F-E8EB-69C3-B85A-3B09DA02A2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4338" y="1700213"/>
            <a:ext cx="7497156" cy="4628726"/>
          </a:xfrm>
          <a:solidFill>
            <a:schemeClr val="tx1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[insert picture here]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06502B8A-3246-D3A5-08FE-5C3C66280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0506" y="6328939"/>
            <a:ext cx="7497157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r>
              <a:rPr lang="en-GB" err="1"/>
              <a:t>Presentación</a:t>
            </a:r>
            <a:r>
              <a:rPr lang="en-GB"/>
              <a:t> Academia de </a:t>
            </a:r>
            <a:r>
              <a:rPr lang="en-GB" err="1"/>
              <a:t>Liderazgo</a:t>
            </a:r>
            <a:r>
              <a:rPr lang="en-GB"/>
              <a:t> </a:t>
            </a:r>
            <a:r>
              <a:rPr lang="en-GB" err="1"/>
              <a:t>Humanitario</a:t>
            </a:r>
            <a:r>
              <a:rPr lang="en-GB"/>
              <a:t> (HLA)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D7784308-FA5C-97A7-C8D3-83DED94DC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758" y="6328939"/>
            <a:ext cx="631736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b="1" i="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fld id="{7897BDB0-C41C-D44F-A2EC-06D764F800D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D27EF49-7931-3DB6-6C4E-26028BA96F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5070" y="486279"/>
            <a:ext cx="2656483" cy="6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75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3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alf and half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06400" y="1412875"/>
            <a:ext cx="5346848" cy="4554787"/>
          </a:xfrm>
        </p:spPr>
        <p:txBody>
          <a:bodyPr/>
          <a:lstStyle>
            <a:lvl1pPr>
              <a:defRPr sz="42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7A1901-A3F6-EB05-E792-040FCB8AE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6400" y="404814"/>
            <a:ext cx="1974648" cy="606217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95BB5E-4B0E-6E85-9AC3-979B8C89F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0506" y="6328939"/>
            <a:ext cx="7497157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r>
              <a:rPr lang="en-GB" err="1"/>
              <a:t>Presentación</a:t>
            </a:r>
            <a:r>
              <a:rPr lang="en-GB"/>
              <a:t> Academia de </a:t>
            </a:r>
            <a:r>
              <a:rPr lang="en-GB" err="1"/>
              <a:t>Liderazgo</a:t>
            </a:r>
            <a:r>
              <a:rPr lang="en-GB"/>
              <a:t> </a:t>
            </a:r>
            <a:r>
              <a:rPr lang="en-GB" err="1"/>
              <a:t>Humanitario</a:t>
            </a:r>
            <a:r>
              <a:rPr lang="en-GB"/>
              <a:t> (HLA)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FBDEF6-31E2-BA66-12F1-65C8B62B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758" y="6328939"/>
            <a:ext cx="631736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b="1" i="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fld id="{7897BDB0-C41C-D44F-A2EC-06D764F800D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id="{6D4F3ADA-1563-9C1F-B2E8-FAE8170B92D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5288" y="404814"/>
            <a:ext cx="5616205" cy="5903911"/>
          </a:xfrm>
          <a:solidFill>
            <a:schemeClr val="tx1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[insert picture here]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6653978-1023-602C-18B5-74B0847622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90842" y="404814"/>
            <a:ext cx="2656483" cy="6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0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768CC8-7137-85A6-017E-FBD5155A0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4478E0-B498-A997-D09B-FF6DF972E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B1892C-086C-8954-0102-C023D8CC2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F74D-C8FE-4C56-B2D1-743E86217628}" type="datetimeFigureOut">
              <a:rPr lang="es-SV" smtClean="0"/>
              <a:t>23/4/2025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23003F-ED09-DEE7-F41E-4839F18FB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94B007-87D6-AC36-731B-757B7D04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B17B-B2D8-44BA-BD3C-667B29D46140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15490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79794" y="1700213"/>
            <a:ext cx="11232781" cy="4267449"/>
          </a:xfrm>
        </p:spPr>
        <p:txBody>
          <a:bodyPr/>
          <a:lstStyle>
            <a:lvl1pPr>
              <a:defRPr sz="42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7A1901-A3F6-EB05-E792-040FCB8AE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9794" y="404814"/>
            <a:ext cx="1974648" cy="606217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95BB5E-4B0E-6E85-9AC3-979B8C89F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0506" y="6328939"/>
            <a:ext cx="7497157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r>
              <a:rPr lang="en-GB" err="1"/>
              <a:t>Presentación</a:t>
            </a:r>
            <a:r>
              <a:rPr lang="en-GB"/>
              <a:t> Academia de </a:t>
            </a:r>
            <a:r>
              <a:rPr lang="en-GB" err="1"/>
              <a:t>Liderazgo</a:t>
            </a:r>
            <a:r>
              <a:rPr lang="en-GB"/>
              <a:t> </a:t>
            </a:r>
            <a:r>
              <a:rPr lang="en-GB" err="1"/>
              <a:t>Humanitario</a:t>
            </a:r>
            <a:r>
              <a:rPr lang="en-GB"/>
              <a:t> (HLA)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FBDEF6-31E2-BA66-12F1-65C8B62B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758" y="6328939"/>
            <a:ext cx="631736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b="1" i="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fld id="{7897BDB0-C41C-D44F-A2EC-06D764F800D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FD77DF8-64AD-E2EE-E49E-1EC5B6C669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8982" y="359365"/>
            <a:ext cx="3066425" cy="79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89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84D1-620C-41E8-933B-E1EAD5AF9E50}" type="datetime1">
              <a:rPr lang="es-SV" smtClean="0"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Humanitarian Capacity Building LAC Kickoff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67049" y="705601"/>
            <a:ext cx="11042868" cy="363537"/>
          </a:xfrm>
        </p:spPr>
        <p:txBody>
          <a:bodyPr>
            <a:noAutofit/>
          </a:bodyPr>
          <a:lstStyle>
            <a:lvl1pPr>
              <a:defRPr sz="2500" b="0">
                <a:solidFill>
                  <a:srgbClr val="222221"/>
                </a:solidFill>
              </a:defRPr>
            </a:lvl1pPr>
            <a:lvl2pPr>
              <a:defRPr sz="2500"/>
            </a:lvl2pPr>
            <a:lvl3pPr marL="0" indent="0">
              <a:buNone/>
              <a:defRPr sz="2500"/>
            </a:lvl3pPr>
            <a:lvl4pPr marL="0" indent="0">
              <a:buNone/>
              <a:defRPr sz="2500"/>
            </a:lvl4pPr>
            <a:lvl5pPr marL="0" indent="0">
              <a:buNone/>
              <a:defRPr sz="2500"/>
            </a:lvl5pPr>
            <a:lvl6pPr marL="1588" indent="0">
              <a:buNone/>
              <a:defRPr sz="2500" b="0" i="0">
                <a:latin typeface="Gill Sans Infant MT"/>
                <a:cs typeface="Gill Sans Infant MT"/>
              </a:defRPr>
            </a:lvl6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67449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B31AF-8B0E-AF69-BC63-D56A34E80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34408B-84E6-5AF8-9467-982F41AF2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C31C7-16FF-A845-9DF1-C0443CE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25323-F938-4891-A9B4-2E6CF69C4C95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F1A4B-60AC-C75C-A5E3-5F5E7410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54202-BBD0-9AA5-1414-E0D800C8F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F1B0-F8BE-4807-8C10-616E09982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850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FA313-F68E-A450-D141-070232B28B68}"/>
              </a:ext>
            </a:extLst>
          </p:cNvPr>
          <p:cNvSpPr/>
          <p:nvPr userDrawn="1"/>
        </p:nvSpPr>
        <p:spPr>
          <a:xfrm>
            <a:off x="1" y="3362399"/>
            <a:ext cx="12192000" cy="3495600"/>
          </a:xfrm>
          <a:prstGeom prst="rect">
            <a:avLst/>
          </a:prstGeom>
          <a:solidFill>
            <a:srgbClr val="9DDE9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79794" y="1700213"/>
            <a:ext cx="3744544" cy="4608513"/>
          </a:xfrm>
          <a:solidFill>
            <a:schemeClr val="bg1"/>
          </a:solidFill>
        </p:spPr>
        <p:txBody>
          <a:bodyPr lIns="216000" tIns="216000" rIns="216000" bIns="360000"/>
          <a:lstStyle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9794" y="404813"/>
            <a:ext cx="3331392" cy="1022737"/>
          </a:xfrm>
          <a:prstGeom prst="rect">
            <a:avLst/>
          </a:prstGeom>
        </p:spPr>
      </p:pic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6E4AB9F-E8EB-69C3-B85A-3B09DA02A2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4338" y="1700213"/>
            <a:ext cx="7497156" cy="4628726"/>
          </a:xfrm>
          <a:solidFill>
            <a:schemeClr val="tx1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[insert picture here]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06502B8A-3246-D3A5-08FE-5C3C66280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0506" y="6328939"/>
            <a:ext cx="7497157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r>
              <a:rPr lang="en-GB"/>
              <a:t>[Document title running footer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D7784308-FA5C-97A7-C8D3-83DED94DC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758" y="6328939"/>
            <a:ext cx="631736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b="1" i="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fld id="{7897BDB0-C41C-D44F-A2EC-06D764F800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758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37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and half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06400" y="1412875"/>
            <a:ext cx="5346848" cy="4554787"/>
          </a:xfrm>
        </p:spPr>
        <p:txBody>
          <a:bodyPr/>
          <a:lstStyle>
            <a:lvl1pPr>
              <a:defRPr sz="42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7A1901-A3F6-EB05-E792-040FCB8AE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6400" y="404814"/>
            <a:ext cx="1974648" cy="606217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95BB5E-4B0E-6E85-9AC3-979B8C89F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0506" y="6328939"/>
            <a:ext cx="7497157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r>
              <a:rPr lang="en-GB"/>
              <a:t>[Document title running footer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FBDEF6-31E2-BA66-12F1-65C8B62B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758" y="6328939"/>
            <a:ext cx="631736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b="1" i="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fld id="{7897BDB0-C41C-D44F-A2EC-06D764F800D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id="{6D4F3ADA-1563-9C1F-B2E8-FAE8170B92D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5288" y="404814"/>
            <a:ext cx="5616205" cy="5903911"/>
          </a:xfrm>
          <a:solidFill>
            <a:schemeClr val="tx1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[insert picture here]</a:t>
            </a:r>
          </a:p>
        </p:txBody>
      </p:sp>
    </p:spTree>
    <p:extLst>
      <p:ext uri="{BB962C8B-B14F-4D97-AF65-F5344CB8AC3E}">
        <p14:creationId xmlns:p14="http://schemas.microsoft.com/office/powerpoint/2010/main" val="2773062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79794" y="1700213"/>
            <a:ext cx="11232781" cy="4267449"/>
          </a:xfrm>
        </p:spPr>
        <p:txBody>
          <a:bodyPr/>
          <a:lstStyle>
            <a:lvl1pPr>
              <a:defRPr sz="42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7A1901-A3F6-EB05-E792-040FCB8AE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9794" y="404814"/>
            <a:ext cx="1974648" cy="606217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95BB5E-4B0E-6E85-9AC3-979B8C89F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0506" y="6328939"/>
            <a:ext cx="7497157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r>
              <a:rPr lang="en-GB"/>
              <a:t>Description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FBDEF6-31E2-BA66-12F1-65C8B62B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758" y="6328939"/>
            <a:ext cx="631736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b="1" i="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fld id="{7897BDB0-C41C-D44F-A2EC-06D764F800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347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FA313-F68E-A450-D141-070232B28B68}"/>
              </a:ext>
            </a:extLst>
          </p:cNvPr>
          <p:cNvSpPr/>
          <p:nvPr userDrawn="1"/>
        </p:nvSpPr>
        <p:spPr>
          <a:xfrm>
            <a:off x="1" y="3362399"/>
            <a:ext cx="12192000" cy="3495600"/>
          </a:xfrm>
          <a:prstGeom prst="rect">
            <a:avLst/>
          </a:prstGeom>
          <a:solidFill>
            <a:srgbClr val="9DDE9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79794" y="1700213"/>
            <a:ext cx="3744544" cy="4608513"/>
          </a:xfrm>
          <a:solidFill>
            <a:schemeClr val="bg1"/>
          </a:solidFill>
        </p:spPr>
        <p:txBody>
          <a:bodyPr lIns="216000" tIns="216000" rIns="216000" bIns="360000"/>
          <a:lstStyle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108" y="404814"/>
            <a:ext cx="2869077" cy="880806"/>
          </a:xfrm>
          <a:prstGeom prst="rect">
            <a:avLst/>
          </a:prstGeom>
        </p:spPr>
      </p:pic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6E4AB9F-E8EB-69C3-B85A-3B09DA02A2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4338" y="1700213"/>
            <a:ext cx="7497156" cy="4628726"/>
          </a:xfrm>
          <a:solidFill>
            <a:schemeClr val="tx1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[insert picture here]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06502B8A-3246-D3A5-08FE-5C3C66280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0506" y="6328939"/>
            <a:ext cx="7497157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r>
              <a:rPr lang="en-GB" err="1"/>
              <a:t>Presentación</a:t>
            </a:r>
            <a:r>
              <a:rPr lang="en-GB"/>
              <a:t> Academia de </a:t>
            </a:r>
            <a:r>
              <a:rPr lang="en-GB" err="1"/>
              <a:t>Liderazgo</a:t>
            </a:r>
            <a:r>
              <a:rPr lang="en-GB"/>
              <a:t> </a:t>
            </a:r>
            <a:r>
              <a:rPr lang="en-GB" err="1"/>
              <a:t>Humanitario</a:t>
            </a:r>
            <a:r>
              <a:rPr lang="en-GB"/>
              <a:t> (HLA)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D7784308-FA5C-97A7-C8D3-83DED94DC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758" y="6328939"/>
            <a:ext cx="631736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b="1" i="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fld id="{7897BDB0-C41C-D44F-A2EC-06D764F800D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D27EF49-7931-3DB6-6C4E-26028BA96F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5070" y="486279"/>
            <a:ext cx="2656483" cy="6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1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37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alf and half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06400" y="1412875"/>
            <a:ext cx="5346848" cy="4554787"/>
          </a:xfrm>
        </p:spPr>
        <p:txBody>
          <a:bodyPr/>
          <a:lstStyle>
            <a:lvl1pPr>
              <a:defRPr sz="42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7A1901-A3F6-EB05-E792-040FCB8AE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6400" y="404814"/>
            <a:ext cx="1974648" cy="606217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95BB5E-4B0E-6E85-9AC3-979B8C89F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0506" y="6328939"/>
            <a:ext cx="7497157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r>
              <a:rPr lang="en-GB" err="1"/>
              <a:t>Presentación</a:t>
            </a:r>
            <a:r>
              <a:rPr lang="en-GB"/>
              <a:t> Academia de </a:t>
            </a:r>
            <a:r>
              <a:rPr lang="en-GB" err="1"/>
              <a:t>Liderazgo</a:t>
            </a:r>
            <a:r>
              <a:rPr lang="en-GB"/>
              <a:t> </a:t>
            </a:r>
            <a:r>
              <a:rPr lang="en-GB" err="1"/>
              <a:t>Humanitario</a:t>
            </a:r>
            <a:r>
              <a:rPr lang="en-GB"/>
              <a:t> (HLA)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FBDEF6-31E2-BA66-12F1-65C8B62B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758" y="6328939"/>
            <a:ext cx="631736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b="1" i="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fld id="{7897BDB0-C41C-D44F-A2EC-06D764F800D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id="{6D4F3ADA-1563-9C1F-B2E8-FAE8170B92D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5288" y="404814"/>
            <a:ext cx="5616205" cy="5903911"/>
          </a:xfrm>
          <a:solidFill>
            <a:schemeClr val="tx1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[insert picture here]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6653978-1023-602C-18B5-74B0847622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90842" y="404814"/>
            <a:ext cx="2656483" cy="6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93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79794" y="1700213"/>
            <a:ext cx="11232781" cy="4267449"/>
          </a:xfrm>
        </p:spPr>
        <p:txBody>
          <a:bodyPr/>
          <a:lstStyle>
            <a:lvl1pPr>
              <a:defRPr sz="42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7A1901-A3F6-EB05-E792-040FCB8AE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9794" y="404814"/>
            <a:ext cx="1974648" cy="606217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95BB5E-4B0E-6E85-9AC3-979B8C89F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0506" y="6328939"/>
            <a:ext cx="7497157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r>
              <a:rPr lang="en-GB" err="1"/>
              <a:t>Presentación</a:t>
            </a:r>
            <a:r>
              <a:rPr lang="en-GB"/>
              <a:t> Academia de </a:t>
            </a:r>
            <a:r>
              <a:rPr lang="en-GB" err="1"/>
              <a:t>Liderazgo</a:t>
            </a:r>
            <a:r>
              <a:rPr lang="en-GB"/>
              <a:t> </a:t>
            </a:r>
            <a:r>
              <a:rPr lang="en-GB" err="1"/>
              <a:t>Humanitario</a:t>
            </a:r>
            <a:r>
              <a:rPr lang="en-GB"/>
              <a:t> (HLA)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FBDEF6-31E2-BA66-12F1-65C8B62B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758" y="6328939"/>
            <a:ext cx="631736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b="1" i="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fld id="{7897BDB0-C41C-D44F-A2EC-06D764F800D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FD77DF8-64AD-E2EE-E49E-1EC5B6C669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8982" y="359365"/>
            <a:ext cx="3066425" cy="79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99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84D1-620C-41E8-933B-E1EAD5AF9E50}" type="datetime1">
              <a:rPr lang="es-SV" smtClean="0"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Humanitarian Capacity Building LAC Kickoff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67049" y="705601"/>
            <a:ext cx="11042868" cy="363537"/>
          </a:xfrm>
        </p:spPr>
        <p:txBody>
          <a:bodyPr>
            <a:noAutofit/>
          </a:bodyPr>
          <a:lstStyle>
            <a:lvl1pPr>
              <a:defRPr sz="2500" b="0">
                <a:solidFill>
                  <a:srgbClr val="222221"/>
                </a:solidFill>
              </a:defRPr>
            </a:lvl1pPr>
            <a:lvl2pPr>
              <a:defRPr sz="2500"/>
            </a:lvl2pPr>
            <a:lvl3pPr marL="0" indent="0">
              <a:buNone/>
              <a:defRPr sz="2500"/>
            </a:lvl3pPr>
            <a:lvl4pPr marL="0" indent="0">
              <a:buNone/>
              <a:defRPr sz="2500"/>
            </a:lvl4pPr>
            <a:lvl5pPr marL="0" indent="0">
              <a:buNone/>
              <a:defRPr sz="2500"/>
            </a:lvl5pPr>
            <a:lvl6pPr marL="1588" indent="0">
              <a:buNone/>
              <a:defRPr sz="2500" b="0" i="0">
                <a:latin typeface="Gill Sans Infant MT"/>
                <a:cs typeface="Gill Sans Infant MT"/>
              </a:defRPr>
            </a:lvl6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375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E44A3-1446-FC06-CFB6-0A55EE0CB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3F6DA7-1259-06BD-DA23-C0AA1F7AC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609E46-8D76-7B28-B950-DD06B75BA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F74D-C8FE-4C56-B2D1-743E86217628}" type="datetimeFigureOut">
              <a:rPr lang="es-SV" smtClean="0"/>
              <a:t>23/4/2025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9DA5CA-BD88-FC99-1AC8-F4D763750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3D10A0-5FDF-6F97-C72C-89ECEA418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B17B-B2D8-44BA-BD3C-667B29D46140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994331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B31AF-8B0E-AF69-BC63-D56A34E80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34408B-84E6-5AF8-9467-982F41AF2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C31C7-16FF-A845-9DF1-C0443CE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25323-F938-4891-A9B4-2E6CF69C4C95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F1A4B-60AC-C75C-A5E3-5F5E7410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54202-BBD0-9AA5-1414-E0D800C8F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F1B0-F8BE-4807-8C10-616E09982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720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48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762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29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02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31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8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305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1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22B8CD-900A-6AE4-1EEA-96B9337B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897F7F-0DE4-7ACC-EC7E-A1352B941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17D4F3-82F9-1C10-07CE-61D897816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ADF22-7E2D-30FD-D00D-81E9F2353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F74D-C8FE-4C56-B2D1-743E86217628}" type="datetimeFigureOut">
              <a:rPr lang="es-SV" smtClean="0"/>
              <a:t>23/4/2025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FBD335-8F8A-CF6D-0B7F-A26B50158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2296B6-B719-47AD-A4F3-7EAA5C52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B17B-B2D8-44BA-BD3C-667B29D46140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19208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269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4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7CA1E-224E-0BF3-2878-5BC79759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DF6661-BF8B-39AC-8D94-63DB42159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053290-C65C-EE34-05D4-20131DDEA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6D44057-895C-DD33-DB3E-6515B07BA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A81329F-B10A-F1A3-59F9-F1E85D8B32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702A80-B58A-E499-FCA1-E4AC27902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F74D-C8FE-4C56-B2D1-743E86217628}" type="datetimeFigureOut">
              <a:rPr lang="es-SV" smtClean="0"/>
              <a:t>23/4/2025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F216CD5-D3A3-2FA8-90EA-50191D94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E40871F-AEF0-BA3E-7029-993D489AB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B17B-B2D8-44BA-BD3C-667B29D46140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3348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90630-C5EF-A979-126B-8804ACEE5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1E59FBD-3637-BFC6-9A85-5ACA96B95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F74D-C8FE-4C56-B2D1-743E86217628}" type="datetimeFigureOut">
              <a:rPr lang="es-SV" smtClean="0"/>
              <a:t>23/4/2025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D63EF2-9A26-4722-C595-C5B50254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D3C986-D277-06FB-21FC-22F01E61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B17B-B2D8-44BA-BD3C-667B29D46140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1515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C7B895-05A2-2362-CF0C-E3895B8A1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F74D-C8FE-4C56-B2D1-743E86217628}" type="datetimeFigureOut">
              <a:rPr lang="es-SV" smtClean="0"/>
              <a:t>23/4/2025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210687C-116E-7367-C250-6CACA1BE9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E5C18B9-B614-612A-8C1E-0DE394BA0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B17B-B2D8-44BA-BD3C-667B29D46140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86228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97232A-13FA-CCD0-F9C6-8A86AF9E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109A8F-D670-B4CE-DE30-58A1D5CB3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49FD2B-388F-4685-2AFD-2B58EC9E5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3AD61F-962D-3EDC-2F53-ABCB2648F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F74D-C8FE-4C56-B2D1-743E86217628}" type="datetimeFigureOut">
              <a:rPr lang="es-SV" smtClean="0"/>
              <a:t>23/4/2025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90DF100-C345-DF42-0E6B-946B4F0F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3F0EB7-D974-63E2-631E-D59F645C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B17B-B2D8-44BA-BD3C-667B29D46140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65500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B5D32-FBEA-0BFF-69F9-CC217C92E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DDDDBE2-AC6E-3676-63FE-B610FFF1A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E81CA98-3299-49AC-682E-7D1C7C84F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A4F8C9-5FBE-076A-14B5-76BFD170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F74D-C8FE-4C56-B2D1-743E86217628}" type="datetimeFigureOut">
              <a:rPr lang="es-SV" smtClean="0"/>
              <a:t>23/4/2025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E47299-947F-1E74-593C-0F1C487A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50FA7F-4951-A9B2-6191-295044BF5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B17B-B2D8-44BA-BD3C-667B29D46140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15865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DD45B40-459A-8D4A-C0BB-1D9DC979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2A75C6-D32D-2C2A-9FDB-C3E66BFDB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CF9B11-9294-A33E-4A80-D00F2ACF8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6BF74D-C8FE-4C56-B2D1-743E86217628}" type="datetimeFigureOut">
              <a:rPr lang="es-SV" smtClean="0"/>
              <a:t>23/4/2025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79B1DB-BEAA-C509-92CE-E4DDE2DD1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E1DF8E-4FAE-D56F-473A-28F52713B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FEB17B-B2D8-44BA-BD3C-667B29D46140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6941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82" r:id="rId14"/>
    <p:sldLayoutId id="214748368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9425" y="6308725"/>
            <a:ext cx="7488238" cy="38533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r>
              <a:rPr lang="en-GB"/>
              <a:t>[Document title running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9758" y="6328939"/>
            <a:ext cx="631736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b="1" i="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fld id="{7897BDB0-C41C-D44F-A2EC-06D764F800D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700213"/>
            <a:ext cx="11242068" cy="42433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DAC96619-B573-3255-67BC-952CF03EB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04813"/>
            <a:ext cx="11233151" cy="1020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7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200" b="1" i="0" kern="1200">
          <a:solidFill>
            <a:schemeClr val="tx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2000"/>
        </a:spcAft>
        <a:buFont typeface="Arial" panose="020B0604020202020204" pitchFamily="34" charset="0"/>
        <a:buNone/>
        <a:defRPr sz="3000" b="1" kern="1200" spc="-20" baseline="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1pPr>
      <a:lvl2pPr marL="0" indent="0" algn="l" defTabSz="914400" rtl="0" eaLnBrk="1" fontAlgn="t" latinLnBrk="0" hangingPunct="1">
        <a:lnSpc>
          <a:spcPct val="130000"/>
        </a:lnSpc>
        <a:spcBef>
          <a:spcPts val="0"/>
        </a:spcBef>
        <a:buClr>
          <a:schemeClr val="tx2"/>
        </a:buClr>
        <a:buSzPct val="50000"/>
        <a:buFont typeface="Arial" panose="020B0604020202020204" pitchFamily="34" charset="0"/>
        <a:buNone/>
        <a:tabLst/>
        <a:defRPr sz="2400" kern="1200" spc="0" baseline="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2pPr>
      <a:lvl3pPr marL="0" indent="0" algn="l" defTabSz="914400" rtl="0" eaLnBrk="1" fontAlgn="t" latinLnBrk="0" hangingPunct="1">
        <a:lnSpc>
          <a:spcPct val="130000"/>
        </a:lnSpc>
        <a:spcBef>
          <a:spcPts val="0"/>
        </a:spcBef>
        <a:buClr>
          <a:schemeClr val="tx2"/>
        </a:buClr>
        <a:buSzPct val="50000"/>
        <a:buFont typeface="Arial" panose="020B0604020202020204" pitchFamily="34" charset="0"/>
        <a:buNone/>
        <a:tabLst/>
        <a:defRPr sz="2400" kern="1200" spc="0" baseline="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3pPr>
      <a:lvl4pPr marL="0" indent="0" algn="l" defTabSz="914400" rtl="0" eaLnBrk="1" fontAlgn="t" latinLnBrk="0" hangingPunct="1">
        <a:lnSpc>
          <a:spcPct val="130000"/>
        </a:lnSpc>
        <a:spcBef>
          <a:spcPts val="0"/>
        </a:spcBef>
        <a:buClr>
          <a:schemeClr val="tx2"/>
        </a:buClr>
        <a:buSzPct val="50000"/>
        <a:buFont typeface="Arial" charset="0"/>
        <a:buNone/>
        <a:tabLst/>
        <a:defRPr sz="2400" kern="1200" spc="0" baseline="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4pPr>
      <a:lvl5pPr marL="0" indent="0" algn="l" defTabSz="914400" rtl="0" eaLnBrk="1" fontAlgn="t" latinLnBrk="0" hangingPunct="1">
        <a:lnSpc>
          <a:spcPct val="130000"/>
        </a:lnSpc>
        <a:spcBef>
          <a:spcPts val="0"/>
        </a:spcBef>
        <a:buClr>
          <a:schemeClr val="tx2"/>
        </a:buClr>
        <a:buSzPct val="50000"/>
        <a:buFont typeface="Arial" charset="0"/>
        <a:buNone/>
        <a:tabLst/>
        <a:defRPr sz="2400" kern="1200" spc="0" baseline="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55">
          <p15:clr>
            <a:srgbClr val="F26B43"/>
          </p15:clr>
        </p15:guide>
        <p15:guide id="5" orient="horz" pos="1071">
          <p15:clr>
            <a:srgbClr val="F26B43"/>
          </p15:clr>
        </p15:guide>
        <p15:guide id="6" pos="2661">
          <p15:clr>
            <a:srgbClr val="F26B43"/>
          </p15:clr>
        </p15:guide>
        <p15:guide id="7" pos="501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9425" y="6308725"/>
            <a:ext cx="7488238" cy="38533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r>
              <a:rPr lang="en-GB"/>
              <a:t>[Document title running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9758" y="6328939"/>
            <a:ext cx="631736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 b="1" i="0" baseline="0">
                <a:solidFill>
                  <a:schemeClr val="tx1"/>
                </a:solidFill>
                <a:latin typeface="Noto Sans" panose="020B0502040504020204" pitchFamily="34" charset="0"/>
              </a:defRPr>
            </a:lvl1pPr>
          </a:lstStyle>
          <a:p>
            <a:fld id="{7897BDB0-C41C-D44F-A2EC-06D764F800D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700213"/>
            <a:ext cx="11242068" cy="42433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DAC96619-B573-3255-67BC-952CF03EB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04813"/>
            <a:ext cx="11233151" cy="10202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6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200" b="1" i="0" kern="1200">
          <a:solidFill>
            <a:schemeClr val="tx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2000"/>
        </a:spcAft>
        <a:buFont typeface="Arial" panose="020B0604020202020204" pitchFamily="34" charset="0"/>
        <a:buNone/>
        <a:defRPr sz="3000" b="1" kern="1200" spc="-20" baseline="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1pPr>
      <a:lvl2pPr marL="0" indent="0" algn="l" defTabSz="914400" rtl="0" eaLnBrk="1" fontAlgn="t" latinLnBrk="0" hangingPunct="1">
        <a:lnSpc>
          <a:spcPct val="130000"/>
        </a:lnSpc>
        <a:spcBef>
          <a:spcPts val="0"/>
        </a:spcBef>
        <a:buClr>
          <a:schemeClr val="tx2"/>
        </a:buClr>
        <a:buSzPct val="50000"/>
        <a:buFont typeface="Arial" panose="020B0604020202020204" pitchFamily="34" charset="0"/>
        <a:buNone/>
        <a:tabLst/>
        <a:defRPr sz="2400" kern="1200" spc="0" baseline="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2pPr>
      <a:lvl3pPr marL="0" indent="0" algn="l" defTabSz="914400" rtl="0" eaLnBrk="1" fontAlgn="t" latinLnBrk="0" hangingPunct="1">
        <a:lnSpc>
          <a:spcPct val="130000"/>
        </a:lnSpc>
        <a:spcBef>
          <a:spcPts val="0"/>
        </a:spcBef>
        <a:buClr>
          <a:schemeClr val="tx2"/>
        </a:buClr>
        <a:buSzPct val="50000"/>
        <a:buFont typeface="Arial" panose="020B0604020202020204" pitchFamily="34" charset="0"/>
        <a:buNone/>
        <a:tabLst/>
        <a:defRPr sz="2400" kern="1200" spc="0" baseline="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3pPr>
      <a:lvl4pPr marL="0" indent="0" algn="l" defTabSz="914400" rtl="0" eaLnBrk="1" fontAlgn="t" latinLnBrk="0" hangingPunct="1">
        <a:lnSpc>
          <a:spcPct val="130000"/>
        </a:lnSpc>
        <a:spcBef>
          <a:spcPts val="0"/>
        </a:spcBef>
        <a:buClr>
          <a:schemeClr val="tx2"/>
        </a:buClr>
        <a:buSzPct val="50000"/>
        <a:buFont typeface="Arial" charset="0"/>
        <a:buNone/>
        <a:tabLst/>
        <a:defRPr sz="2400" kern="1200" spc="0" baseline="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4pPr>
      <a:lvl5pPr marL="0" indent="0" algn="l" defTabSz="914400" rtl="0" eaLnBrk="1" fontAlgn="t" latinLnBrk="0" hangingPunct="1">
        <a:lnSpc>
          <a:spcPct val="130000"/>
        </a:lnSpc>
        <a:spcBef>
          <a:spcPts val="0"/>
        </a:spcBef>
        <a:buClr>
          <a:schemeClr val="tx2"/>
        </a:buClr>
        <a:buSzPct val="50000"/>
        <a:buFont typeface="Arial" charset="0"/>
        <a:buNone/>
        <a:tabLst/>
        <a:defRPr sz="2400" kern="1200" spc="0" baseline="0">
          <a:solidFill>
            <a:schemeClr val="tx1"/>
          </a:solidFill>
          <a:latin typeface="Noto Sans" panose="020B050204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55">
          <p15:clr>
            <a:srgbClr val="F26B43"/>
          </p15:clr>
        </p15:guide>
        <p15:guide id="5" orient="horz" pos="1071">
          <p15:clr>
            <a:srgbClr val="F26B43"/>
          </p15:clr>
        </p15:guide>
        <p15:guide id="6" pos="2661">
          <p15:clr>
            <a:srgbClr val="F26B43"/>
          </p15:clr>
        </p15:guide>
        <p15:guide id="7" pos="501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8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F0792C1E-C321-36D9-6E18-A44141BEACA4}"/>
              </a:ext>
            </a:extLst>
          </p:cNvPr>
          <p:cNvSpPr txBox="1"/>
          <p:nvPr/>
        </p:nvSpPr>
        <p:spPr>
          <a:xfrm>
            <a:off x="0" y="3230880"/>
            <a:ext cx="12192000" cy="3627120"/>
          </a:xfrm>
          <a:prstGeom prst="rect">
            <a:avLst/>
          </a:prstGeom>
          <a:solidFill>
            <a:schemeClr val="accent2"/>
          </a:solidFill>
          <a:ln>
            <a:solidFill>
              <a:srgbClr val="F1F1EB"/>
            </a:solidFill>
          </a:ln>
        </p:spPr>
        <p:txBody>
          <a:bodyPr wrap="square" rtlCol="0">
            <a:spAutoFit/>
          </a:bodyPr>
          <a:lstStyle/>
          <a:p>
            <a:endParaRPr lang="es-GT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31435" y="1982435"/>
            <a:ext cx="5932295" cy="4608513"/>
          </a:xfrm>
        </p:spPr>
        <p:txBody>
          <a:bodyPr vert="horz" lIns="216000" tIns="216000" rIns="216000" bIns="360000" rtlCol="0" anchor="t">
            <a:noAutofit/>
          </a:bodyPr>
          <a:lstStyle/>
          <a:p>
            <a:pPr marL="0" indent="0" algn="ctr">
              <a:buNone/>
            </a:pPr>
            <a:endParaRPr lang="es-ES" sz="3500" b="1" dirty="0">
              <a:latin typeface="Lato"/>
              <a:ea typeface="Noto Sans"/>
              <a:cs typeface="Noto Sans"/>
            </a:endParaRPr>
          </a:p>
          <a:p>
            <a:pPr marL="0" indent="0" algn="ctr">
              <a:buNone/>
            </a:pPr>
            <a:r>
              <a:rPr lang="es-ES" sz="3500" b="1" err="1">
                <a:solidFill>
                  <a:schemeClr val="accent2"/>
                </a:solidFill>
                <a:latin typeface="Lato"/>
                <a:ea typeface="Noto Sans"/>
                <a:cs typeface="Noto Sans"/>
              </a:rPr>
              <a:t>Webinar</a:t>
            </a:r>
            <a:r>
              <a:rPr lang="es-ES" sz="3500" b="1" dirty="0">
                <a:solidFill>
                  <a:schemeClr val="accent2"/>
                </a:solidFill>
                <a:latin typeface="Lato"/>
                <a:ea typeface="Noto Sans"/>
                <a:cs typeface="Noto Sans"/>
              </a:rPr>
              <a:t>:</a:t>
            </a:r>
          </a:p>
          <a:p>
            <a:pPr marL="0" indent="0" algn="ctr">
              <a:buNone/>
            </a:pPr>
            <a:r>
              <a:rPr lang="es-ES" sz="3500" b="1" dirty="0">
                <a:latin typeface="Lato"/>
                <a:ea typeface="Noto Sans"/>
                <a:cs typeface="Noto Sans"/>
              </a:rPr>
              <a:t>Cultivando el liderazgo joven en </a:t>
            </a:r>
            <a:r>
              <a:rPr lang="es-ES" sz="3500" b="1" dirty="0">
                <a:solidFill>
                  <a:srgbClr val="000000"/>
                </a:solidFill>
                <a:latin typeface="Lato"/>
                <a:ea typeface="Noto Sans"/>
                <a:cs typeface="Noto Sans"/>
              </a:rPr>
              <a:t>el sector humanitario.</a:t>
            </a:r>
            <a:endParaRPr lang="es-ES" sz="3500" dirty="0">
              <a:latin typeface="Lato"/>
            </a:endParaRPr>
          </a:p>
          <a:p>
            <a:pPr marL="0" indent="0" algn="ctr">
              <a:buNone/>
            </a:pPr>
            <a:endParaRPr lang="en-GB" sz="1500" b="1" dirty="0"/>
          </a:p>
          <a:p>
            <a:pPr marL="0" indent="0" algn="ctr">
              <a:buNone/>
            </a:pPr>
            <a:endParaRPr lang="en-GB" sz="1500" b="1" dirty="0"/>
          </a:p>
          <a:p>
            <a:pPr marL="0" indent="0" algn="ctr">
              <a:buNone/>
            </a:pPr>
            <a:r>
              <a:rPr lang="en-GB" sz="1700" b="1" err="1"/>
              <a:t>Miércoles</a:t>
            </a:r>
            <a:r>
              <a:rPr lang="en-GB" sz="1700" b="1" dirty="0"/>
              <a:t> 23 de Abril, 2025.</a:t>
            </a:r>
            <a:endParaRPr lang="en-GB" sz="170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2D6B2E5-1610-51F6-02C3-C8A6A3315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1377520"/>
            <a:ext cx="5971661" cy="522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3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AADFB-6E56-240B-04B0-D2B333BCC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7" name="Grupo 4066">
            <a:extLst>
              <a:ext uri="{FF2B5EF4-FFF2-40B4-BE49-F238E27FC236}">
                <a16:creationId xmlns:a16="http://schemas.microsoft.com/office/drawing/2014/main" id="{7DAC3943-38A7-2F6A-644C-C69D345BC56D}"/>
              </a:ext>
            </a:extLst>
          </p:cNvPr>
          <p:cNvGrpSpPr/>
          <p:nvPr/>
        </p:nvGrpSpPr>
        <p:grpSpPr>
          <a:xfrm>
            <a:off x="6708119" y="1239702"/>
            <a:ext cx="4837008" cy="4803379"/>
            <a:chOff x="6791637" y="1534298"/>
            <a:chExt cx="4895794" cy="4654378"/>
          </a:xfrm>
        </p:grpSpPr>
        <p:grpSp>
          <p:nvGrpSpPr>
            <p:cNvPr id="4065" name="Grupo 4064">
              <a:extLst>
                <a:ext uri="{FF2B5EF4-FFF2-40B4-BE49-F238E27FC236}">
                  <a16:creationId xmlns:a16="http://schemas.microsoft.com/office/drawing/2014/main" id="{DD1A387E-B97C-8E1F-84A5-71070375FBAC}"/>
                </a:ext>
              </a:extLst>
            </p:cNvPr>
            <p:cNvGrpSpPr/>
            <p:nvPr/>
          </p:nvGrpSpPr>
          <p:grpSpPr>
            <a:xfrm>
              <a:off x="6960972" y="1534298"/>
              <a:ext cx="4726459" cy="4654378"/>
              <a:chOff x="6641756" y="1256271"/>
              <a:chExt cx="4726459" cy="4654378"/>
            </a:xfrm>
          </p:grpSpPr>
          <p:pic>
            <p:nvPicPr>
              <p:cNvPr id="4060" name="Imagen 4059" descr="A map of peru with cities and names&#10;&#10;Description automatically generated">
                <a:extLst>
                  <a:ext uri="{FF2B5EF4-FFF2-40B4-BE49-F238E27FC236}">
                    <a16:creationId xmlns:a16="http://schemas.microsoft.com/office/drawing/2014/main" id="{132A43C3-0F2D-E422-096E-0316CF4A8A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41756" y="1256271"/>
                <a:ext cx="4726459" cy="4654378"/>
              </a:xfrm>
              <a:prstGeom prst="rect">
                <a:avLst/>
              </a:prstGeom>
            </p:spPr>
          </p:pic>
          <p:sp>
            <p:nvSpPr>
              <p:cNvPr id="4061" name="Elipse 4060">
                <a:extLst>
                  <a:ext uri="{FF2B5EF4-FFF2-40B4-BE49-F238E27FC236}">
                    <a16:creationId xmlns:a16="http://schemas.microsoft.com/office/drawing/2014/main" id="{FA25CA7D-7D7A-C22D-B784-687139738C93}"/>
                  </a:ext>
                </a:extLst>
              </p:cNvPr>
              <p:cNvSpPr/>
              <p:nvPr/>
            </p:nvSpPr>
            <p:spPr>
              <a:xfrm>
                <a:off x="7749708" y="3056863"/>
                <a:ext cx="151813" cy="16561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62" name="Elipse 4061">
                <a:extLst>
                  <a:ext uri="{FF2B5EF4-FFF2-40B4-BE49-F238E27FC236}">
                    <a16:creationId xmlns:a16="http://schemas.microsoft.com/office/drawing/2014/main" id="{323716A6-60FC-1AC8-F9E0-3BDAFAB57A99}"/>
                  </a:ext>
                </a:extLst>
              </p:cNvPr>
              <p:cNvSpPr/>
              <p:nvPr/>
            </p:nvSpPr>
            <p:spPr>
              <a:xfrm>
                <a:off x="8254275" y="4127783"/>
                <a:ext cx="151813" cy="16561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63" name="Elipse 4062">
                <a:extLst>
                  <a:ext uri="{FF2B5EF4-FFF2-40B4-BE49-F238E27FC236}">
                    <a16:creationId xmlns:a16="http://schemas.microsoft.com/office/drawing/2014/main" id="{441D843E-01DA-F267-24D0-21C86A31307D}"/>
                  </a:ext>
                </a:extLst>
              </p:cNvPr>
              <p:cNvSpPr/>
              <p:nvPr/>
            </p:nvSpPr>
            <p:spPr>
              <a:xfrm>
                <a:off x="8738248" y="3417269"/>
                <a:ext cx="151813" cy="16561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64" name="Elipse 4063">
                <a:extLst>
                  <a:ext uri="{FF2B5EF4-FFF2-40B4-BE49-F238E27FC236}">
                    <a16:creationId xmlns:a16="http://schemas.microsoft.com/office/drawing/2014/main" id="{DDD5DB20-A50A-5445-8105-A13F4A6CCB8D}"/>
                  </a:ext>
                </a:extLst>
              </p:cNvPr>
              <p:cNvSpPr/>
              <p:nvPr/>
            </p:nvSpPr>
            <p:spPr>
              <a:xfrm>
                <a:off x="8594086" y="4127783"/>
                <a:ext cx="151813" cy="16561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066" name="CuadroTexto 4065">
              <a:extLst>
                <a:ext uri="{FF2B5EF4-FFF2-40B4-BE49-F238E27FC236}">
                  <a16:creationId xmlns:a16="http://schemas.microsoft.com/office/drawing/2014/main" id="{BFCC2CB8-1EB5-59E2-45C2-9228DDFB5B5A}"/>
                </a:ext>
              </a:extLst>
            </p:cNvPr>
            <p:cNvSpPr txBox="1"/>
            <p:nvPr/>
          </p:nvSpPr>
          <p:spPr>
            <a:xfrm>
              <a:off x="6791637" y="1547739"/>
              <a:ext cx="3958280" cy="323165"/>
            </a:xfrm>
            <a:prstGeom prst="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sz="1500" dirty="0">
                  <a:solidFill>
                    <a:schemeClr val="bg1"/>
                  </a:solidFill>
                </a:rPr>
                <a:t>PERU: </a:t>
              </a:r>
              <a:r>
                <a:rPr lang="es-MX" sz="1500" dirty="0">
                  <a:solidFill>
                    <a:schemeClr val="bg1"/>
                  </a:solidFill>
                </a:rPr>
                <a:t>Base de las prácticas profesionales</a:t>
              </a:r>
              <a:endParaRPr lang="es-ES" sz="1500" dirty="0" err="1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4068" name="Tabla 4067">
            <a:extLst>
              <a:ext uri="{FF2B5EF4-FFF2-40B4-BE49-F238E27FC236}">
                <a16:creationId xmlns:a16="http://schemas.microsoft.com/office/drawing/2014/main" id="{2C5A9231-E67C-3BFB-9F2E-E44130EE6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432790"/>
              </p:ext>
            </p:extLst>
          </p:nvPr>
        </p:nvGraphicFramePr>
        <p:xfrm>
          <a:off x="586567" y="1239702"/>
          <a:ext cx="6218277" cy="53819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4396">
                  <a:extLst>
                    <a:ext uri="{9D8B030D-6E8A-4147-A177-3AD203B41FA5}">
                      <a16:colId xmlns:a16="http://schemas.microsoft.com/office/drawing/2014/main" val="3756587770"/>
                    </a:ext>
                  </a:extLst>
                </a:gridCol>
                <a:gridCol w="4883881">
                  <a:extLst>
                    <a:ext uri="{9D8B030D-6E8A-4147-A177-3AD203B41FA5}">
                      <a16:colId xmlns:a16="http://schemas.microsoft.com/office/drawing/2014/main" val="2066310580"/>
                    </a:ext>
                  </a:extLst>
                </a:gridCol>
              </a:tblGrid>
              <a:tr h="211007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ES"/>
                    </a:p>
                  </a:txBody>
                  <a:tcPr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="0" i="1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</a:rPr>
                        <a:t>Objetivo: Participación incrementada de los jóvenes (de 18 a 30 años) en la acción humanitaria ayudándoles a convertirse en líderes humanitarios especializados que fortalezcan la capacidad y resiliencia de actores locales para responder a nivel comunitario</a:t>
                      </a:r>
                      <a:r>
                        <a:rPr lang="es-MX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</a:rPr>
                        <a:t>. </a:t>
                      </a:r>
                      <a:endParaRPr lang="es-SV" dirty="0">
                        <a:solidFill>
                          <a:schemeClr val="tx1"/>
                        </a:solidFill>
                        <a:latin typeface="Lato" panose="020F0502020204030203" pitchFamily="34" charset="0"/>
                      </a:endParaRPr>
                    </a:p>
                    <a:p>
                      <a:pPr lvl="0" algn="l">
                        <a:buNone/>
                      </a:pPr>
                      <a:endParaRPr lang="es-ES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64785"/>
                  </a:ext>
                </a:extLst>
              </a:tr>
              <a:tr h="1702124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  <a:p>
                      <a:pPr lvl="0">
                        <a:buNone/>
                      </a:pPr>
                      <a:r>
                        <a:rPr lang="es-ES" sz="2500" b="1" dirty="0">
                          <a:solidFill>
                            <a:schemeClr val="accent4"/>
                          </a:solidFill>
                        </a:rPr>
                        <a:t>5 </a:t>
                      </a:r>
                      <a:r>
                        <a:rPr lang="es-MX" sz="1800" b="0" i="0" u="none" strike="noStrike" noProof="0" dirty="0">
                          <a:solidFill>
                            <a:schemeClr val="tx1"/>
                          </a:solidFill>
                          <a:latin typeface="Lato"/>
                        </a:rPr>
                        <a:t>organizaciones locales con presencia en Lima, Chiclayo, Huancayo y la Amazonía peruana.</a:t>
                      </a:r>
                      <a:r>
                        <a:rPr lang="es-ES" dirty="0">
                          <a:solidFill>
                            <a:srgbClr val="0070C0"/>
                          </a:solidFill>
                        </a:rPr>
                        <a:t>DAS, </a:t>
                      </a:r>
                      <a:r>
                        <a:rPr lang="es-ES" dirty="0" err="1">
                          <a:solidFill>
                            <a:srgbClr val="0070C0"/>
                          </a:solidFill>
                        </a:rPr>
                        <a:t>Propurús</a:t>
                      </a:r>
                      <a:r>
                        <a:rPr lang="es-ES" dirty="0">
                          <a:solidFill>
                            <a:srgbClr val="0070C0"/>
                          </a:solidFill>
                        </a:rPr>
                        <a:t>, Acción por los Niños, </a:t>
                      </a:r>
                      <a:r>
                        <a:rPr lang="es-ES" dirty="0" err="1">
                          <a:solidFill>
                            <a:srgbClr val="0070C0"/>
                          </a:solidFill>
                        </a:rPr>
                        <a:t>Descocentro</a:t>
                      </a:r>
                      <a:r>
                        <a:rPr lang="es-ES" dirty="0">
                          <a:solidFill>
                            <a:srgbClr val="0070C0"/>
                          </a:solidFill>
                        </a:rPr>
                        <a:t> y SC Perú.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0"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193758"/>
                  </a:ext>
                </a:extLst>
              </a:tr>
              <a:tr h="1448915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  <a:p>
                      <a:pPr lvl="0">
                        <a:buNone/>
                      </a:pPr>
                      <a:r>
                        <a:rPr lang="es-ES" sz="2500" b="1" dirty="0">
                          <a:solidFill>
                            <a:schemeClr val="accent4"/>
                          </a:solidFill>
                        </a:rPr>
                        <a:t>8</a:t>
                      </a:r>
                      <a:r>
                        <a:rPr lang="es-ES" dirty="0"/>
                        <a:t> Practicantes con perfiles diversos</a:t>
                      </a:r>
                    </a:p>
                    <a:p>
                      <a:pPr lvl="0">
                        <a:buNone/>
                      </a:pPr>
                      <a:r>
                        <a:rPr lang="es-MX" sz="1800" b="0" i="0" u="none" strike="noStrike" noProof="0" dirty="0">
                          <a:solidFill>
                            <a:srgbClr val="0070C0"/>
                          </a:solidFill>
                          <a:latin typeface="Lato"/>
                        </a:rPr>
                        <a:t>Psicología, Trabajo Social, Enfermería, Comunicación, Antropología, Relaciones Internacionales</a:t>
                      </a:r>
                      <a:r>
                        <a:rPr lang="es-ES" sz="1800" b="0" i="0" u="none" strike="noStrike" noProof="0" dirty="0">
                          <a:solidFill>
                            <a:srgbClr val="0070C0"/>
                          </a:solidFill>
                          <a:latin typeface="Lato"/>
                        </a:rPr>
                        <a:t>.</a:t>
                      </a:r>
                      <a:endParaRPr lang="es-ES" sz="1800" b="0" i="0" u="none" strike="noStrike" noProof="0" dirty="0">
                        <a:latin typeface="La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0"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3434193"/>
                  </a:ext>
                </a:extLst>
              </a:tr>
            </a:tbl>
          </a:graphicData>
        </a:graphic>
      </p:graphicFrame>
      <p:pic>
        <p:nvPicPr>
          <p:cNvPr id="4069" name="Gráfico 4068" descr="Diana contorno">
            <a:extLst>
              <a:ext uri="{FF2B5EF4-FFF2-40B4-BE49-F238E27FC236}">
                <a16:creationId xmlns:a16="http://schemas.microsoft.com/office/drawing/2014/main" id="{1252BDB9-E472-2ED3-9697-8296185E5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341" y="1568527"/>
            <a:ext cx="914400" cy="914400"/>
          </a:xfrm>
          <a:prstGeom prst="rect">
            <a:avLst/>
          </a:prstGeom>
        </p:spPr>
      </p:pic>
      <p:pic>
        <p:nvPicPr>
          <p:cNvPr id="4057" name="Gráfico 4056" descr="Inicio1 con relleno sólido">
            <a:extLst>
              <a:ext uri="{FF2B5EF4-FFF2-40B4-BE49-F238E27FC236}">
                <a16:creationId xmlns:a16="http://schemas.microsoft.com/office/drawing/2014/main" id="{FE193E12-7D2F-6F93-D53F-C61B68BE7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5017" y="3305218"/>
            <a:ext cx="821724" cy="821724"/>
          </a:xfrm>
          <a:prstGeom prst="rect">
            <a:avLst/>
          </a:prstGeom>
        </p:spPr>
      </p:pic>
      <p:pic>
        <p:nvPicPr>
          <p:cNvPr id="4058" name="Gráfico 4057" descr="Perfil de hombre contorno">
            <a:extLst>
              <a:ext uri="{FF2B5EF4-FFF2-40B4-BE49-F238E27FC236}">
                <a16:creationId xmlns:a16="http://schemas.microsoft.com/office/drawing/2014/main" id="{97C9E31C-6F87-0746-95DA-968A9CC709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3622" y="5222644"/>
            <a:ext cx="821724" cy="821724"/>
          </a:xfrm>
          <a:prstGeom prst="rect">
            <a:avLst/>
          </a:prstGeom>
        </p:spPr>
      </p:pic>
      <p:pic>
        <p:nvPicPr>
          <p:cNvPr id="4059" name="Gráfico 4058" descr="Perfil de mujer contorno">
            <a:extLst>
              <a:ext uri="{FF2B5EF4-FFF2-40B4-BE49-F238E27FC236}">
                <a16:creationId xmlns:a16="http://schemas.microsoft.com/office/drawing/2014/main" id="{B7B093FD-2573-2A52-4597-ED87710CE4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6873" y="5221357"/>
            <a:ext cx="821724" cy="821724"/>
          </a:xfrm>
          <a:prstGeom prst="rect">
            <a:avLst/>
          </a:prstGeom>
        </p:spPr>
      </p:pic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BBE0AF80-7C6A-6DEF-CC3B-E0D6F8E3EA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20" y="129672"/>
            <a:ext cx="1008474" cy="111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69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98467-04F4-ABAE-2E4A-D88B2D79C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CEDEFC6-84C7-3BC5-F527-286EB869B25C}"/>
              </a:ext>
            </a:extLst>
          </p:cNvPr>
          <p:cNvSpPr txBox="1">
            <a:spLocks/>
          </p:cNvSpPr>
          <p:nvPr/>
        </p:nvSpPr>
        <p:spPr>
          <a:xfrm>
            <a:off x="729193" y="140793"/>
            <a:ext cx="9528048" cy="905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 Medium"/>
              <a:ea typeface="+mj-ea"/>
              <a:cs typeface="+mj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102C70-B407-4550-E02C-088301CD5A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s-SV" b="1"/>
          </a:p>
          <a:p>
            <a:pPr marL="342900" indent="-342900">
              <a:buFont typeface="Arial"/>
              <a:buChar char="•"/>
            </a:pPr>
            <a:endParaRPr lang="es-SV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B0947C-2AF4-A2EA-F5CA-89CAC3DC62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3181" y="1056472"/>
            <a:ext cx="4729512" cy="615603"/>
          </a:xfrm>
          <a:solidFill>
            <a:srgbClr val="E84C22">
              <a:alpha val="60000"/>
            </a:srgbClr>
          </a:solidFill>
        </p:spPr>
        <p:txBody>
          <a:bodyPr>
            <a:noAutofit/>
          </a:bodyPr>
          <a:lstStyle/>
          <a:p>
            <a:r>
              <a:rPr lang="es-ES" sz="3600" dirty="0">
                <a:solidFill>
                  <a:schemeClr val="bg1"/>
                </a:solidFill>
              </a:rPr>
              <a:t>Componentes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A44BD74-F409-42CE-BDE1-BE5A46C759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716504"/>
              </p:ext>
            </p:extLst>
          </p:nvPr>
        </p:nvGraphicFramePr>
        <p:xfrm>
          <a:off x="1181653" y="1710636"/>
          <a:ext cx="10226258" cy="4660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lecha: a la izquierda y derecha 3">
            <a:extLst>
              <a:ext uri="{FF2B5EF4-FFF2-40B4-BE49-F238E27FC236}">
                <a16:creationId xmlns:a16="http://schemas.microsoft.com/office/drawing/2014/main" id="{93626E16-C069-6612-798C-76165857A3E3}"/>
              </a:ext>
            </a:extLst>
          </p:cNvPr>
          <p:cNvSpPr/>
          <p:nvPr/>
        </p:nvSpPr>
        <p:spPr>
          <a:xfrm>
            <a:off x="729193" y="5759550"/>
            <a:ext cx="11178789" cy="1039091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Monitoreo y Aprendizaje</a:t>
            </a:r>
            <a:endParaRPr lang="es-SV" dirty="0"/>
          </a:p>
        </p:txBody>
      </p:sp>
      <p:pic>
        <p:nvPicPr>
          <p:cNvPr id="8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4F9C3C66-6FD2-6338-B1BB-BB57880A30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18" y="818116"/>
            <a:ext cx="1008474" cy="111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70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F905E527-03DE-0C77-7555-DC9BB1BF00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2648" y="2706177"/>
            <a:ext cx="5561689" cy="4267449"/>
          </a:xfrm>
        </p:spPr>
        <p:txBody>
          <a:bodyPr>
            <a:normAutofit fontScale="47500" lnSpcReduction="20000"/>
          </a:bodyPr>
          <a:lstStyle/>
          <a:p>
            <a:pPr>
              <a:buClr>
                <a:srgbClr val="E84C22"/>
              </a:buClr>
              <a:buFont typeface="Wingdings" panose="05000000000000000000" pitchFamily="2" charset="2"/>
              <a:buChar char="ü"/>
            </a:pPr>
            <a:r>
              <a:rPr lang="es-SV" dirty="0"/>
              <a:t>Diseño de la mano con organizaciones – experiencia previa en programas y prácticas existentes</a:t>
            </a:r>
          </a:p>
          <a:p>
            <a:pPr>
              <a:buClr>
                <a:srgbClr val="E84C22"/>
              </a:buClr>
              <a:buFont typeface="Wingdings" panose="05000000000000000000" pitchFamily="2" charset="2"/>
              <a:buChar char="ü"/>
            </a:pPr>
            <a:r>
              <a:rPr lang="es-SV" dirty="0"/>
              <a:t>Importancia de coordinación entre diferentes actores /incluir academia</a:t>
            </a:r>
          </a:p>
          <a:p>
            <a:pPr>
              <a:buClr>
                <a:srgbClr val="E84C22"/>
              </a:buClr>
              <a:buFont typeface="Wingdings" panose="05000000000000000000" pitchFamily="2" charset="2"/>
              <a:buChar char="ü"/>
            </a:pPr>
            <a:r>
              <a:rPr lang="es-SV" dirty="0"/>
              <a:t>Prácticas remuneradas creo un proceso competitivo y comprometido desde los jóvenes</a:t>
            </a:r>
          </a:p>
          <a:p>
            <a:pPr>
              <a:buClr>
                <a:srgbClr val="E84C22"/>
              </a:buClr>
              <a:buFont typeface="Wingdings" panose="05000000000000000000" pitchFamily="2" charset="2"/>
              <a:buChar char="ü"/>
            </a:pPr>
            <a:r>
              <a:rPr lang="es-SV" dirty="0"/>
              <a:t>Todos los pilares considerados como relevantes</a:t>
            </a:r>
          </a:p>
          <a:p>
            <a:pPr>
              <a:buClr>
                <a:srgbClr val="E84C22"/>
              </a:buClr>
              <a:buFont typeface="Wingdings" panose="05000000000000000000" pitchFamily="2" charset="2"/>
              <a:buChar char="ü"/>
            </a:pPr>
            <a:r>
              <a:rPr lang="es-SV" dirty="0"/>
              <a:t>Tiempo muy corto</a:t>
            </a:r>
          </a:p>
          <a:p>
            <a:pPr>
              <a:buClr>
                <a:srgbClr val="E84C22"/>
              </a:buClr>
              <a:buFont typeface="Wingdings" panose="05000000000000000000" pitchFamily="2" charset="2"/>
              <a:buChar char="ü"/>
            </a:pPr>
            <a:r>
              <a:rPr lang="es-SV" dirty="0"/>
              <a:t>Abordar dificultades de conexión en áreas rurales</a:t>
            </a:r>
          </a:p>
          <a:p>
            <a:pPr>
              <a:buClr>
                <a:srgbClr val="E84C22"/>
              </a:buClr>
              <a:buFont typeface="Wingdings" panose="05000000000000000000" pitchFamily="2" charset="2"/>
              <a:buChar char="ü"/>
            </a:pPr>
            <a:r>
              <a:rPr lang="es-SV" dirty="0"/>
              <a:t>Mejorar la conexión entre practicantes</a:t>
            </a:r>
          </a:p>
          <a:p>
            <a:pPr>
              <a:buClr>
                <a:srgbClr val="E84C22"/>
              </a:buClr>
              <a:buFont typeface="Wingdings" panose="05000000000000000000" pitchFamily="2" charset="2"/>
              <a:buChar char="ü"/>
            </a:pPr>
            <a:endParaRPr lang="es-SV" dirty="0"/>
          </a:p>
          <a:p>
            <a:pPr>
              <a:buClr>
                <a:srgbClr val="E84C22"/>
              </a:buClr>
              <a:buFont typeface="Wingdings" panose="05000000000000000000" pitchFamily="2" charset="2"/>
              <a:buChar char="ü"/>
            </a:pPr>
            <a:endParaRPr lang="es-SV" dirty="0"/>
          </a:p>
        </p:txBody>
      </p:sp>
      <p:sp>
        <p:nvSpPr>
          <p:cNvPr id="4" name="Marcador de contenido 1">
            <a:extLst>
              <a:ext uri="{FF2B5EF4-FFF2-40B4-BE49-F238E27FC236}">
                <a16:creationId xmlns:a16="http://schemas.microsoft.com/office/drawing/2014/main" id="{DE391A21-18DE-679F-C575-0B383FB15299}"/>
              </a:ext>
            </a:extLst>
          </p:cNvPr>
          <p:cNvSpPr txBox="1">
            <a:spLocks/>
          </p:cNvSpPr>
          <p:nvPr/>
        </p:nvSpPr>
        <p:spPr>
          <a:xfrm>
            <a:off x="631556" y="2771611"/>
            <a:ext cx="5257798" cy="4476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84C22"/>
              </a:buClr>
              <a:buFont typeface="Wingdings" panose="05000000000000000000" pitchFamily="2" charset="2"/>
              <a:buChar char="Ø"/>
            </a:pPr>
            <a:r>
              <a:rPr lang="es-SV" dirty="0"/>
              <a:t>Personal – abordaje centrado en la persona</a:t>
            </a:r>
          </a:p>
          <a:p>
            <a:pPr>
              <a:buClr>
                <a:srgbClr val="E84C22"/>
              </a:buClr>
              <a:buFont typeface="Wingdings" panose="05000000000000000000" pitchFamily="2" charset="2"/>
              <a:buChar char="Ø"/>
            </a:pPr>
            <a:r>
              <a:rPr lang="es-SV" dirty="0"/>
              <a:t>Organizacional -Capacidad </a:t>
            </a:r>
            <a:r>
              <a:rPr lang="es-SV" dirty="0" err="1"/>
              <a:t>preposicionada</a:t>
            </a:r>
            <a:r>
              <a:rPr lang="es-SV" dirty="0"/>
              <a:t> en organizaciones locales</a:t>
            </a:r>
          </a:p>
          <a:p>
            <a:pPr>
              <a:buClr>
                <a:srgbClr val="E84C22"/>
              </a:buClr>
              <a:buFont typeface="Wingdings" panose="05000000000000000000" pitchFamily="2" charset="2"/>
              <a:buChar char="Ø"/>
            </a:pPr>
            <a:r>
              <a:rPr lang="es-SV" dirty="0"/>
              <a:t> Sector humanitario – fortalecimiento de la resiliencia y el liderazgo</a:t>
            </a:r>
          </a:p>
          <a:p>
            <a:pPr>
              <a:buClr>
                <a:srgbClr val="E84C22"/>
              </a:buClr>
              <a:buFont typeface="Wingdings" panose="05000000000000000000" pitchFamily="2" charset="2"/>
              <a:buChar char="Ø"/>
            </a:pPr>
            <a:endParaRPr lang="es-SV" dirty="0"/>
          </a:p>
          <a:p>
            <a:pPr>
              <a:buClr>
                <a:srgbClr val="E84C22"/>
              </a:buClr>
              <a:buFont typeface="Wingdings" panose="05000000000000000000" pitchFamily="2" charset="2"/>
              <a:buChar char="Ø"/>
            </a:pPr>
            <a:endParaRPr lang="es-SV" dirty="0"/>
          </a:p>
        </p:txBody>
      </p:sp>
      <p:sp>
        <p:nvSpPr>
          <p:cNvPr id="6" name="Estrella: 5 puntas 5">
            <a:extLst>
              <a:ext uri="{FF2B5EF4-FFF2-40B4-BE49-F238E27FC236}">
                <a16:creationId xmlns:a16="http://schemas.microsoft.com/office/drawing/2014/main" id="{6C9DF5A4-D183-A1EB-EB36-8C18348A8851}"/>
              </a:ext>
            </a:extLst>
          </p:cNvPr>
          <p:cNvSpPr/>
          <p:nvPr/>
        </p:nvSpPr>
        <p:spPr>
          <a:xfrm>
            <a:off x="1084880" y="693684"/>
            <a:ext cx="3613243" cy="201249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400" b="1" dirty="0"/>
              <a:t>Impacto</a:t>
            </a:r>
          </a:p>
        </p:txBody>
      </p:sp>
      <p:sp>
        <p:nvSpPr>
          <p:cNvPr id="7" name="Pergamino: horizontal 6">
            <a:extLst>
              <a:ext uri="{FF2B5EF4-FFF2-40B4-BE49-F238E27FC236}">
                <a16:creationId xmlns:a16="http://schemas.microsoft.com/office/drawing/2014/main" id="{5B648F4B-0D79-9C3F-B994-5DFF844D3721}"/>
              </a:ext>
            </a:extLst>
          </p:cNvPr>
          <p:cNvSpPr/>
          <p:nvPr/>
        </p:nvSpPr>
        <p:spPr>
          <a:xfrm>
            <a:off x="6788255" y="925772"/>
            <a:ext cx="3223649" cy="1638787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800" b="1" dirty="0"/>
              <a:t>Aprendizaje</a:t>
            </a:r>
          </a:p>
        </p:txBody>
      </p:sp>
    </p:spTree>
    <p:extLst>
      <p:ext uri="{BB962C8B-B14F-4D97-AF65-F5344CB8AC3E}">
        <p14:creationId xmlns:p14="http://schemas.microsoft.com/office/powerpoint/2010/main" val="3228667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F07E3-815D-F3D4-3D0D-A2B0F577F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A8C636-1B7E-5FD7-7A53-86789BFA59FF}"/>
              </a:ext>
            </a:extLst>
          </p:cNvPr>
          <p:cNvSpPr txBox="1"/>
          <p:nvPr/>
        </p:nvSpPr>
        <p:spPr>
          <a:xfrm>
            <a:off x="-1" y="1658754"/>
            <a:ext cx="5361467" cy="680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7701" marR="3081" algn="ctr">
              <a:lnSpc>
                <a:spcPct val="121500"/>
              </a:lnSpc>
            </a:pPr>
            <a:r>
              <a:rPr lang="en-US" sz="3500" b="1" dirty="0">
                <a:solidFill>
                  <a:schemeClr val="bg1"/>
                </a:solidFill>
                <a:latin typeface="Lato"/>
                <a:cs typeface="Lato"/>
              </a:rPr>
              <a:t>Gesele Díaz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BF747A-CD4A-D738-65EB-937C496D1967}"/>
              </a:ext>
            </a:extLst>
          </p:cNvPr>
          <p:cNvSpPr/>
          <p:nvPr/>
        </p:nvSpPr>
        <p:spPr>
          <a:xfrm>
            <a:off x="5074386" y="1850065"/>
            <a:ext cx="8351872" cy="5986130"/>
          </a:xfrm>
          <a:prstGeom prst="ellipse">
            <a:avLst/>
          </a:prstGeom>
          <a:solidFill>
            <a:srgbClr val="E84C2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5" name="Picture 4" descr="A person with wet hair&#10;&#10;AI-generated content may be incorrect.">
            <a:extLst>
              <a:ext uri="{FF2B5EF4-FFF2-40B4-BE49-F238E27FC236}">
                <a16:creationId xmlns:a16="http://schemas.microsoft.com/office/drawing/2014/main" id="{7615E870-3E67-793B-411A-EF6C55AC9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910" y="1464348"/>
            <a:ext cx="2162908" cy="2886884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AB33CE35-5023-4558-D8EE-7CCC769A5706}"/>
              </a:ext>
            </a:extLst>
          </p:cNvPr>
          <p:cNvSpPr txBox="1"/>
          <p:nvPr/>
        </p:nvSpPr>
        <p:spPr>
          <a:xfrm>
            <a:off x="6280734" y="4466323"/>
            <a:ext cx="5124892" cy="9820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 algn="ctr">
              <a:lnSpc>
                <a:spcPct val="121500"/>
              </a:lnSpc>
            </a:pPr>
            <a:r>
              <a:rPr lang="es-ES" sz="2500" dirty="0">
                <a:effectLst/>
                <a:latin typeface="Lato"/>
              </a:rPr>
              <a:t>Participante del Programa de Practicantes Profesionales de HLA</a:t>
            </a:r>
            <a:endParaRPr lang="en-US" sz="2500" dirty="0">
              <a:solidFill>
                <a:srgbClr val="221F1F"/>
              </a:solidFill>
              <a:latin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801737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852492"/>
            <a:ext cx="10820400" cy="5508939"/>
            <a:chOff x="0" y="0"/>
            <a:chExt cx="4274726" cy="21763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76371"/>
            </a:xfrm>
            <a:custGeom>
              <a:avLst/>
              <a:gdLst/>
              <a:ahLst/>
              <a:cxnLst/>
              <a:rect l="l" t="t" r="r" b="b"/>
              <a:pathLst>
                <a:path w="4274726" h="21763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2044"/>
                  </a:lnTo>
                  <a:cubicBezTo>
                    <a:pt x="4274726" y="2165480"/>
                    <a:pt x="4263834" y="2176371"/>
                    <a:pt x="4250399" y="2176371"/>
                  </a:cubicBezTo>
                  <a:lnTo>
                    <a:pt x="24327" y="2176371"/>
                  </a:lnTo>
                  <a:cubicBezTo>
                    <a:pt x="10891" y="2176371"/>
                    <a:pt x="0" y="2165480"/>
                    <a:pt x="0" y="215204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s-G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144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3514911">
            <a:off x="10763822" y="88683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s-GT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158036" y="2623162"/>
            <a:ext cx="5875928" cy="3305209"/>
            <a:chOff x="0" y="0"/>
            <a:chExt cx="5852160" cy="3291840"/>
          </a:xfrm>
        </p:grpSpPr>
        <p:sp>
          <p:nvSpPr>
            <p:cNvPr id="7" name="Freeform 7"/>
            <p:cNvSpPr/>
            <p:nvPr/>
          </p:nvSpPr>
          <p:spPr>
            <a:xfrm>
              <a:off x="0" y="17399"/>
              <a:ext cx="1966214" cy="3243707"/>
            </a:xfrm>
            <a:custGeom>
              <a:avLst/>
              <a:gdLst/>
              <a:ahLst/>
              <a:cxnLst/>
              <a:rect l="l" t="t" r="r" b="b"/>
              <a:pathLst>
                <a:path w="1966214" h="3243707">
                  <a:moveTo>
                    <a:pt x="0" y="0"/>
                  </a:moveTo>
                  <a:lnTo>
                    <a:pt x="1966214" y="0"/>
                  </a:lnTo>
                  <a:lnTo>
                    <a:pt x="1966214" y="3243707"/>
                  </a:lnTo>
                  <a:lnTo>
                    <a:pt x="0" y="3243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625" r="-175658"/>
              </a:stretch>
            </a:blipFill>
          </p:spPr>
          <p:txBody>
            <a:bodyPr/>
            <a:lstStyle/>
            <a:p>
              <a:pPr defTabSz="609630"/>
              <a:endParaRPr lang="es-G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1974723" y="17399"/>
              <a:ext cx="1981581" cy="3243707"/>
            </a:xfrm>
            <a:custGeom>
              <a:avLst/>
              <a:gdLst/>
              <a:ahLst/>
              <a:cxnLst/>
              <a:rect l="l" t="t" r="r" b="b"/>
              <a:pathLst>
                <a:path w="1981581" h="3243707">
                  <a:moveTo>
                    <a:pt x="1981581" y="3243707"/>
                  </a:moveTo>
                  <a:lnTo>
                    <a:pt x="0" y="3243707"/>
                  </a:lnTo>
                  <a:lnTo>
                    <a:pt x="0" y="0"/>
                  </a:lnTo>
                  <a:lnTo>
                    <a:pt x="1981581" y="0"/>
                  </a:lnTo>
                  <a:lnTo>
                    <a:pt x="1981581" y="3243707"/>
                  </a:lnTo>
                  <a:close/>
                </a:path>
              </a:pathLst>
            </a:custGeom>
            <a:blipFill>
              <a:blip r:embed="rId5"/>
              <a:stretch>
                <a:fillRect l="-69820" r="-48437"/>
              </a:stretch>
            </a:blipFill>
          </p:spPr>
          <p:txBody>
            <a:bodyPr/>
            <a:lstStyle/>
            <a:p>
              <a:pPr defTabSz="609630"/>
              <a:endParaRPr lang="es-G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3966337" y="17399"/>
              <a:ext cx="1885823" cy="3259074"/>
            </a:xfrm>
            <a:custGeom>
              <a:avLst/>
              <a:gdLst/>
              <a:ahLst/>
              <a:cxnLst/>
              <a:rect l="l" t="t" r="r" b="b"/>
              <a:pathLst>
                <a:path w="1885823" h="3259074">
                  <a:moveTo>
                    <a:pt x="1885823" y="3259074"/>
                  </a:moveTo>
                  <a:lnTo>
                    <a:pt x="0" y="3259074"/>
                  </a:lnTo>
                  <a:lnTo>
                    <a:pt x="0" y="0"/>
                  </a:lnTo>
                  <a:lnTo>
                    <a:pt x="1885823" y="0"/>
                  </a:lnTo>
                  <a:lnTo>
                    <a:pt x="1885823" y="3259074"/>
                  </a:lnTo>
                  <a:close/>
                </a:path>
              </a:pathLst>
            </a:custGeom>
            <a:blipFill>
              <a:blip r:embed="rId6"/>
              <a:stretch>
                <a:fillRect l="-105656" r="-24769"/>
              </a:stretch>
            </a:blipFill>
          </p:spPr>
          <p:txBody>
            <a:bodyPr/>
            <a:lstStyle/>
            <a:p>
              <a:pPr defTabSz="609630"/>
              <a:endParaRPr lang="es-G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5852160" cy="3291840"/>
            </a:xfrm>
            <a:custGeom>
              <a:avLst/>
              <a:gdLst/>
              <a:ahLst/>
              <a:cxnLst/>
              <a:rect l="l" t="t" r="r" b="b"/>
              <a:pathLst>
                <a:path w="5852160" h="3291840">
                  <a:moveTo>
                    <a:pt x="5852160" y="3291840"/>
                  </a:moveTo>
                  <a:lnTo>
                    <a:pt x="0" y="3291840"/>
                  </a:lnTo>
                  <a:lnTo>
                    <a:pt x="0" y="0"/>
                  </a:lnTo>
                  <a:lnTo>
                    <a:pt x="5852160" y="0"/>
                  </a:lnTo>
                  <a:lnTo>
                    <a:pt x="5852160" y="329184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GT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5187052" y="148711"/>
            <a:ext cx="1817897" cy="561079"/>
          </a:xfrm>
          <a:custGeom>
            <a:avLst/>
            <a:gdLst/>
            <a:ahLst/>
            <a:cxnLst/>
            <a:rect l="l" t="t" r="r" b="b"/>
            <a:pathLst>
              <a:path w="2726845" h="841619">
                <a:moveTo>
                  <a:pt x="0" y="0"/>
                </a:moveTo>
                <a:lnTo>
                  <a:pt x="2726844" y="0"/>
                </a:lnTo>
                <a:lnTo>
                  <a:pt x="2726844" y="841618"/>
                </a:lnTo>
                <a:lnTo>
                  <a:pt x="0" y="8416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s-G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948710" y="78857"/>
            <a:ext cx="1660913" cy="698549"/>
          </a:xfrm>
          <a:custGeom>
            <a:avLst/>
            <a:gdLst/>
            <a:ahLst/>
            <a:cxnLst/>
            <a:rect l="l" t="t" r="r" b="b"/>
            <a:pathLst>
              <a:path w="2491370" h="1047824">
                <a:moveTo>
                  <a:pt x="0" y="0"/>
                </a:moveTo>
                <a:lnTo>
                  <a:pt x="2491369" y="0"/>
                </a:lnTo>
                <a:lnTo>
                  <a:pt x="2491369" y="1047825"/>
                </a:lnTo>
                <a:lnTo>
                  <a:pt x="0" y="10478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s-G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01148" y="78857"/>
            <a:ext cx="2711505" cy="700787"/>
          </a:xfrm>
          <a:custGeom>
            <a:avLst/>
            <a:gdLst/>
            <a:ahLst/>
            <a:cxnLst/>
            <a:rect l="l" t="t" r="r" b="b"/>
            <a:pathLst>
              <a:path w="4067257" h="1051180">
                <a:moveTo>
                  <a:pt x="0" y="0"/>
                </a:moveTo>
                <a:lnTo>
                  <a:pt x="4067257" y="0"/>
                </a:lnTo>
                <a:lnTo>
                  <a:pt x="4067257" y="1051180"/>
                </a:lnTo>
                <a:lnTo>
                  <a:pt x="0" y="1051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s-G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976883" y="1300650"/>
            <a:ext cx="7971826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573"/>
              </a:lnSpc>
            </a:pPr>
            <a:r>
              <a:rPr lang="en-US" sz="4666" b="1" dirty="0">
                <a:solidFill>
                  <a:srgbClr val="000000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LOS JOVENES EN EL SECTOR HUMANITARIO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6733" y="2504756"/>
            <a:ext cx="7302867" cy="3730223"/>
            <a:chOff x="0" y="0"/>
            <a:chExt cx="3747039" cy="19139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47039" cy="1913946"/>
            </a:xfrm>
            <a:custGeom>
              <a:avLst/>
              <a:gdLst/>
              <a:ahLst/>
              <a:cxnLst/>
              <a:rect l="l" t="t" r="r" b="b"/>
              <a:pathLst>
                <a:path w="3747039" h="1913946">
                  <a:moveTo>
                    <a:pt x="36044" y="0"/>
                  </a:moveTo>
                  <a:lnTo>
                    <a:pt x="3710995" y="0"/>
                  </a:lnTo>
                  <a:cubicBezTo>
                    <a:pt x="3730901" y="0"/>
                    <a:pt x="3747039" y="16137"/>
                    <a:pt x="3747039" y="36044"/>
                  </a:cubicBezTo>
                  <a:lnTo>
                    <a:pt x="3747039" y="1877901"/>
                  </a:lnTo>
                  <a:cubicBezTo>
                    <a:pt x="3747039" y="1887461"/>
                    <a:pt x="3743241" y="1896629"/>
                    <a:pt x="3736482" y="1903388"/>
                  </a:cubicBezTo>
                  <a:cubicBezTo>
                    <a:pt x="3729722" y="1910148"/>
                    <a:pt x="3720554" y="1913946"/>
                    <a:pt x="3710995" y="1913946"/>
                  </a:cubicBezTo>
                  <a:lnTo>
                    <a:pt x="36044" y="1913946"/>
                  </a:lnTo>
                  <a:cubicBezTo>
                    <a:pt x="26485" y="1913946"/>
                    <a:pt x="17317" y="1910148"/>
                    <a:pt x="10557" y="1903388"/>
                  </a:cubicBezTo>
                  <a:cubicBezTo>
                    <a:pt x="3797" y="1896629"/>
                    <a:pt x="0" y="1887461"/>
                    <a:pt x="0" y="1877901"/>
                  </a:cubicBezTo>
                  <a:lnTo>
                    <a:pt x="0" y="36044"/>
                  </a:lnTo>
                  <a:cubicBezTo>
                    <a:pt x="0" y="26485"/>
                    <a:pt x="3797" y="17317"/>
                    <a:pt x="10557" y="10557"/>
                  </a:cubicBezTo>
                  <a:cubicBezTo>
                    <a:pt x="17317" y="3797"/>
                    <a:pt x="26485" y="0"/>
                    <a:pt x="36044" y="0"/>
                  </a:cubicBezTo>
                  <a:close/>
                </a:path>
              </a:pathLst>
            </a:custGeom>
            <a:solidFill>
              <a:srgbClr val="232928"/>
            </a:solidFill>
          </p:spPr>
          <p:txBody>
            <a:bodyPr/>
            <a:lstStyle/>
            <a:p>
              <a:pPr defTabSz="609630"/>
              <a:endParaRPr lang="es-G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47039" cy="195204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8675" y="2354729"/>
            <a:ext cx="7164869" cy="3686942"/>
            <a:chOff x="0" y="0"/>
            <a:chExt cx="3676233" cy="18917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233" cy="1891739"/>
            </a:xfrm>
            <a:custGeom>
              <a:avLst/>
              <a:gdLst/>
              <a:ahLst/>
              <a:cxnLst/>
              <a:rect l="l" t="t" r="r" b="b"/>
              <a:pathLst>
                <a:path w="3676233" h="1891739">
                  <a:moveTo>
                    <a:pt x="36738" y="0"/>
                  </a:moveTo>
                  <a:lnTo>
                    <a:pt x="3639495" y="0"/>
                  </a:lnTo>
                  <a:cubicBezTo>
                    <a:pt x="3649238" y="0"/>
                    <a:pt x="3658583" y="3871"/>
                    <a:pt x="3665472" y="10760"/>
                  </a:cubicBezTo>
                  <a:cubicBezTo>
                    <a:pt x="3672362" y="17650"/>
                    <a:pt x="3676233" y="26995"/>
                    <a:pt x="3676233" y="36738"/>
                  </a:cubicBezTo>
                  <a:lnTo>
                    <a:pt x="3676233" y="1855000"/>
                  </a:lnTo>
                  <a:cubicBezTo>
                    <a:pt x="3676233" y="1864744"/>
                    <a:pt x="3672362" y="1874089"/>
                    <a:pt x="3665472" y="1880978"/>
                  </a:cubicBezTo>
                  <a:cubicBezTo>
                    <a:pt x="3658583" y="1887868"/>
                    <a:pt x="3649238" y="1891739"/>
                    <a:pt x="3639495" y="1891739"/>
                  </a:cubicBezTo>
                  <a:lnTo>
                    <a:pt x="36738" y="1891739"/>
                  </a:lnTo>
                  <a:cubicBezTo>
                    <a:pt x="26995" y="1891739"/>
                    <a:pt x="17650" y="1887868"/>
                    <a:pt x="10760" y="1880978"/>
                  </a:cubicBezTo>
                  <a:cubicBezTo>
                    <a:pt x="3871" y="1874089"/>
                    <a:pt x="0" y="1864744"/>
                    <a:pt x="0" y="1855000"/>
                  </a:cubicBezTo>
                  <a:lnTo>
                    <a:pt x="0" y="36738"/>
                  </a:lnTo>
                  <a:cubicBezTo>
                    <a:pt x="0" y="26995"/>
                    <a:pt x="3871" y="17650"/>
                    <a:pt x="10760" y="10760"/>
                  </a:cubicBezTo>
                  <a:cubicBezTo>
                    <a:pt x="17650" y="3871"/>
                    <a:pt x="26995" y="0"/>
                    <a:pt x="367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s-G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233" cy="19298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28675" y="1045639"/>
            <a:ext cx="8742611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386"/>
              </a:lnSpc>
            </a:pPr>
            <a:r>
              <a:rPr lang="en-US" sz="4666" b="1">
                <a:solidFill>
                  <a:srgbClr val="000000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TAREAS EN EL </a:t>
            </a:r>
          </a:p>
          <a:p>
            <a:pPr defTabSz="609630">
              <a:lnSpc>
                <a:spcPts val="4386"/>
              </a:lnSpc>
            </a:pPr>
            <a:r>
              <a:rPr lang="en-US" sz="4666" b="1">
                <a:solidFill>
                  <a:srgbClr val="000000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PROCESO FORMATIVO</a:t>
            </a:r>
          </a:p>
        </p:txBody>
      </p:sp>
      <p:sp>
        <p:nvSpPr>
          <p:cNvPr id="9" name="Freeform 9"/>
          <p:cNvSpPr/>
          <p:nvPr/>
        </p:nvSpPr>
        <p:spPr>
          <a:xfrm rot="-3514911">
            <a:off x="10763822" y="404698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s-GT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8669138" y="3124821"/>
            <a:ext cx="3047379" cy="304737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  <p:txBody>
            <a:bodyPr/>
            <a:lstStyle/>
            <a:p>
              <a:pPr defTabSz="609630"/>
              <a:endParaRPr lang="es-GT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26733" y="2694308"/>
            <a:ext cx="6804709" cy="2960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9703" lvl="1" indent="-359851" algn="just" defTabSz="609630">
              <a:lnSpc>
                <a:spcPts val="4667"/>
              </a:lnSpc>
              <a:buFont typeface="Arial"/>
              <a:buChar char="•"/>
            </a:pPr>
            <a:r>
              <a:rPr lang="en-US" sz="3334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Participación y empoderamiento</a:t>
            </a:r>
          </a:p>
          <a:p>
            <a:pPr marL="719703" lvl="1" indent="-359851" algn="just" defTabSz="609630">
              <a:lnSpc>
                <a:spcPts val="4667"/>
              </a:lnSpc>
              <a:buFont typeface="Arial"/>
              <a:buChar char="•"/>
            </a:pPr>
            <a:r>
              <a:rPr lang="en-US" sz="3334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Monitoreo y evaluación</a:t>
            </a:r>
          </a:p>
          <a:p>
            <a:pPr marL="719703" lvl="1" indent="-359851" algn="just" defTabSz="609630">
              <a:lnSpc>
                <a:spcPts val="4667"/>
              </a:lnSpc>
              <a:buFont typeface="Arial"/>
              <a:buChar char="•"/>
            </a:pPr>
            <a:r>
              <a:rPr lang="en-US" sz="3334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Coordinación intersectorial</a:t>
            </a:r>
          </a:p>
          <a:p>
            <a:pPr marL="719703" lvl="1" indent="-359851" algn="just" defTabSz="609630">
              <a:lnSpc>
                <a:spcPts val="4667"/>
              </a:lnSpc>
              <a:buFont typeface="Arial"/>
              <a:buChar char="•"/>
            </a:pPr>
            <a:r>
              <a:rPr lang="en-US" sz="3334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Defensa de los derechos de la niñez y adolescencia</a:t>
            </a:r>
          </a:p>
        </p:txBody>
      </p:sp>
      <p:sp>
        <p:nvSpPr>
          <p:cNvPr id="13" name="Freeform 13"/>
          <p:cNvSpPr/>
          <p:nvPr/>
        </p:nvSpPr>
        <p:spPr>
          <a:xfrm>
            <a:off x="5187052" y="148711"/>
            <a:ext cx="1817897" cy="561079"/>
          </a:xfrm>
          <a:custGeom>
            <a:avLst/>
            <a:gdLst/>
            <a:ahLst/>
            <a:cxnLst/>
            <a:rect l="l" t="t" r="r" b="b"/>
            <a:pathLst>
              <a:path w="2726845" h="841619">
                <a:moveTo>
                  <a:pt x="0" y="0"/>
                </a:moveTo>
                <a:lnTo>
                  <a:pt x="2726844" y="0"/>
                </a:lnTo>
                <a:lnTo>
                  <a:pt x="2726844" y="841618"/>
                </a:lnTo>
                <a:lnTo>
                  <a:pt x="0" y="8416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s-G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948710" y="78857"/>
            <a:ext cx="1660913" cy="698549"/>
          </a:xfrm>
          <a:custGeom>
            <a:avLst/>
            <a:gdLst/>
            <a:ahLst/>
            <a:cxnLst/>
            <a:rect l="l" t="t" r="r" b="b"/>
            <a:pathLst>
              <a:path w="2491370" h="1047824">
                <a:moveTo>
                  <a:pt x="0" y="0"/>
                </a:moveTo>
                <a:lnTo>
                  <a:pt x="2491369" y="0"/>
                </a:lnTo>
                <a:lnTo>
                  <a:pt x="2491369" y="1047825"/>
                </a:lnTo>
                <a:lnTo>
                  <a:pt x="0" y="10478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s-G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01148" y="78857"/>
            <a:ext cx="2711505" cy="700787"/>
          </a:xfrm>
          <a:custGeom>
            <a:avLst/>
            <a:gdLst/>
            <a:ahLst/>
            <a:cxnLst/>
            <a:rect l="l" t="t" r="r" b="b"/>
            <a:pathLst>
              <a:path w="4067257" h="1051180">
                <a:moveTo>
                  <a:pt x="0" y="0"/>
                </a:moveTo>
                <a:lnTo>
                  <a:pt x="4067257" y="0"/>
                </a:lnTo>
                <a:lnTo>
                  <a:pt x="4067257" y="1051180"/>
                </a:lnTo>
                <a:lnTo>
                  <a:pt x="0" y="10511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s-GT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76080" y="2330338"/>
            <a:ext cx="5567887" cy="1118021"/>
            <a:chOff x="0" y="0"/>
            <a:chExt cx="11135773" cy="2236042"/>
          </a:xfrm>
        </p:grpSpPr>
        <p:grpSp>
          <p:nvGrpSpPr>
            <p:cNvPr id="3" name="Group 3"/>
            <p:cNvGrpSpPr/>
            <p:nvPr/>
          </p:nvGrpSpPr>
          <p:grpSpPr>
            <a:xfrm>
              <a:off x="248557" y="231215"/>
              <a:ext cx="10887216" cy="2004826"/>
              <a:chOff x="0" y="0"/>
              <a:chExt cx="3068305" cy="56501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68305" cy="565013"/>
              </a:xfrm>
              <a:custGeom>
                <a:avLst/>
                <a:gdLst/>
                <a:ahLst/>
                <a:cxnLst/>
                <a:rect l="l" t="t" r="r" b="b"/>
                <a:pathLst>
                  <a:path w="3068305" h="565013">
                    <a:moveTo>
                      <a:pt x="44017" y="0"/>
                    </a:moveTo>
                    <a:lnTo>
                      <a:pt x="3024287" y="0"/>
                    </a:lnTo>
                    <a:cubicBezTo>
                      <a:pt x="3048597" y="0"/>
                      <a:pt x="3068305" y="19707"/>
                      <a:pt x="3068305" y="44017"/>
                    </a:cubicBezTo>
                    <a:lnTo>
                      <a:pt x="3068305" y="520996"/>
                    </a:lnTo>
                    <a:cubicBezTo>
                      <a:pt x="3068305" y="545306"/>
                      <a:pt x="3048597" y="565013"/>
                      <a:pt x="3024287" y="565013"/>
                    </a:cubicBezTo>
                    <a:lnTo>
                      <a:pt x="44017" y="565013"/>
                    </a:lnTo>
                    <a:cubicBezTo>
                      <a:pt x="19707" y="565013"/>
                      <a:pt x="0" y="545306"/>
                      <a:pt x="0" y="520996"/>
                    </a:cubicBezTo>
                    <a:lnTo>
                      <a:pt x="0" y="44017"/>
                    </a:lnTo>
                    <a:cubicBezTo>
                      <a:pt x="0" y="19707"/>
                      <a:pt x="19707" y="0"/>
                      <a:pt x="4401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609630"/>
                <a:endParaRPr lang="es-GT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068305" cy="60311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0887216" cy="2059468"/>
              <a:chOff x="0" y="0"/>
              <a:chExt cx="3068305" cy="58041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068305" cy="580413"/>
              </a:xfrm>
              <a:custGeom>
                <a:avLst/>
                <a:gdLst/>
                <a:ahLst/>
                <a:cxnLst/>
                <a:rect l="l" t="t" r="r" b="b"/>
                <a:pathLst>
                  <a:path w="3068305" h="580413">
                    <a:moveTo>
                      <a:pt x="44017" y="0"/>
                    </a:moveTo>
                    <a:lnTo>
                      <a:pt x="3024287" y="0"/>
                    </a:lnTo>
                    <a:cubicBezTo>
                      <a:pt x="3048597" y="0"/>
                      <a:pt x="3068305" y="19707"/>
                      <a:pt x="3068305" y="44017"/>
                    </a:cubicBezTo>
                    <a:lnTo>
                      <a:pt x="3068305" y="536395"/>
                    </a:lnTo>
                    <a:cubicBezTo>
                      <a:pt x="3068305" y="560705"/>
                      <a:pt x="3048597" y="580413"/>
                      <a:pt x="3024287" y="580413"/>
                    </a:cubicBezTo>
                    <a:lnTo>
                      <a:pt x="44017" y="580413"/>
                    </a:lnTo>
                    <a:cubicBezTo>
                      <a:pt x="19707" y="580413"/>
                      <a:pt x="0" y="560705"/>
                      <a:pt x="0" y="536395"/>
                    </a:cubicBezTo>
                    <a:lnTo>
                      <a:pt x="0" y="44017"/>
                    </a:lnTo>
                    <a:cubicBezTo>
                      <a:pt x="0" y="19707"/>
                      <a:pt x="19707" y="0"/>
                      <a:pt x="4401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s-GT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3068305" cy="61851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462498" y="5015567"/>
            <a:ext cx="5443608" cy="1412229"/>
            <a:chOff x="0" y="0"/>
            <a:chExt cx="3068305" cy="7960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68305" cy="796007"/>
            </a:xfrm>
            <a:custGeom>
              <a:avLst/>
              <a:gdLst/>
              <a:ahLst/>
              <a:cxnLst/>
              <a:rect l="l" t="t" r="r" b="b"/>
              <a:pathLst>
                <a:path w="3068305" h="796007">
                  <a:moveTo>
                    <a:pt x="48355" y="0"/>
                  </a:moveTo>
                  <a:lnTo>
                    <a:pt x="3019950" y="0"/>
                  </a:lnTo>
                  <a:cubicBezTo>
                    <a:pt x="3046656" y="0"/>
                    <a:pt x="3068305" y="21649"/>
                    <a:pt x="3068305" y="48355"/>
                  </a:cubicBezTo>
                  <a:lnTo>
                    <a:pt x="3068305" y="747652"/>
                  </a:lnTo>
                  <a:cubicBezTo>
                    <a:pt x="3068305" y="760477"/>
                    <a:pt x="3063210" y="772776"/>
                    <a:pt x="3054142" y="781844"/>
                  </a:cubicBezTo>
                  <a:cubicBezTo>
                    <a:pt x="3045074" y="790913"/>
                    <a:pt x="3032774" y="796007"/>
                    <a:pt x="3019950" y="796007"/>
                  </a:cubicBezTo>
                  <a:lnTo>
                    <a:pt x="48355" y="796007"/>
                  </a:lnTo>
                  <a:cubicBezTo>
                    <a:pt x="21649" y="796007"/>
                    <a:pt x="0" y="774358"/>
                    <a:pt x="0" y="747652"/>
                  </a:cubicBezTo>
                  <a:lnTo>
                    <a:pt x="0" y="48355"/>
                  </a:lnTo>
                  <a:cubicBezTo>
                    <a:pt x="0" y="21649"/>
                    <a:pt x="21649" y="0"/>
                    <a:pt x="48355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630"/>
              <a:endParaRPr lang="es-G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068305" cy="8341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38219" y="4899959"/>
            <a:ext cx="5443608" cy="1412229"/>
            <a:chOff x="0" y="0"/>
            <a:chExt cx="3068305" cy="79600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68305" cy="796007"/>
            </a:xfrm>
            <a:custGeom>
              <a:avLst/>
              <a:gdLst/>
              <a:ahLst/>
              <a:cxnLst/>
              <a:rect l="l" t="t" r="r" b="b"/>
              <a:pathLst>
                <a:path w="3068305" h="796007">
                  <a:moveTo>
                    <a:pt x="48355" y="0"/>
                  </a:moveTo>
                  <a:lnTo>
                    <a:pt x="3019950" y="0"/>
                  </a:lnTo>
                  <a:cubicBezTo>
                    <a:pt x="3046656" y="0"/>
                    <a:pt x="3068305" y="21649"/>
                    <a:pt x="3068305" y="48355"/>
                  </a:cubicBezTo>
                  <a:lnTo>
                    <a:pt x="3068305" y="747652"/>
                  </a:lnTo>
                  <a:cubicBezTo>
                    <a:pt x="3068305" y="760477"/>
                    <a:pt x="3063210" y="772776"/>
                    <a:pt x="3054142" y="781844"/>
                  </a:cubicBezTo>
                  <a:cubicBezTo>
                    <a:pt x="3045074" y="790913"/>
                    <a:pt x="3032774" y="796007"/>
                    <a:pt x="3019950" y="796007"/>
                  </a:cubicBezTo>
                  <a:lnTo>
                    <a:pt x="48355" y="796007"/>
                  </a:lnTo>
                  <a:cubicBezTo>
                    <a:pt x="21649" y="796007"/>
                    <a:pt x="0" y="774358"/>
                    <a:pt x="0" y="747652"/>
                  </a:cubicBezTo>
                  <a:lnTo>
                    <a:pt x="0" y="48355"/>
                  </a:lnTo>
                  <a:cubicBezTo>
                    <a:pt x="0" y="21649"/>
                    <a:pt x="21649" y="0"/>
                    <a:pt x="483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s-GT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68305" cy="8341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338219" y="963761"/>
            <a:ext cx="5567887" cy="1118021"/>
            <a:chOff x="0" y="0"/>
            <a:chExt cx="11135773" cy="2236042"/>
          </a:xfrm>
        </p:grpSpPr>
        <p:grpSp>
          <p:nvGrpSpPr>
            <p:cNvPr id="16" name="Group 16"/>
            <p:cNvGrpSpPr/>
            <p:nvPr/>
          </p:nvGrpSpPr>
          <p:grpSpPr>
            <a:xfrm>
              <a:off x="248557" y="231215"/>
              <a:ext cx="10887216" cy="2004826"/>
              <a:chOff x="0" y="0"/>
              <a:chExt cx="3068305" cy="56501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068305" cy="565013"/>
              </a:xfrm>
              <a:custGeom>
                <a:avLst/>
                <a:gdLst/>
                <a:ahLst/>
                <a:cxnLst/>
                <a:rect l="l" t="t" r="r" b="b"/>
                <a:pathLst>
                  <a:path w="3068305" h="565013">
                    <a:moveTo>
                      <a:pt x="44017" y="0"/>
                    </a:moveTo>
                    <a:lnTo>
                      <a:pt x="3024287" y="0"/>
                    </a:lnTo>
                    <a:cubicBezTo>
                      <a:pt x="3048597" y="0"/>
                      <a:pt x="3068305" y="19707"/>
                      <a:pt x="3068305" y="44017"/>
                    </a:cubicBezTo>
                    <a:lnTo>
                      <a:pt x="3068305" y="520996"/>
                    </a:lnTo>
                    <a:cubicBezTo>
                      <a:pt x="3068305" y="545306"/>
                      <a:pt x="3048597" y="565013"/>
                      <a:pt x="3024287" y="565013"/>
                    </a:cubicBezTo>
                    <a:lnTo>
                      <a:pt x="44017" y="565013"/>
                    </a:lnTo>
                    <a:cubicBezTo>
                      <a:pt x="19707" y="565013"/>
                      <a:pt x="0" y="545306"/>
                      <a:pt x="0" y="520996"/>
                    </a:cubicBezTo>
                    <a:lnTo>
                      <a:pt x="0" y="44017"/>
                    </a:lnTo>
                    <a:cubicBezTo>
                      <a:pt x="0" y="19707"/>
                      <a:pt x="19707" y="0"/>
                      <a:pt x="4401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609630"/>
                <a:endParaRPr lang="es-GT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3068305" cy="60311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10887216" cy="2059468"/>
              <a:chOff x="0" y="0"/>
              <a:chExt cx="3068305" cy="58041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068305" cy="580413"/>
              </a:xfrm>
              <a:custGeom>
                <a:avLst/>
                <a:gdLst/>
                <a:ahLst/>
                <a:cxnLst/>
                <a:rect l="l" t="t" r="r" b="b"/>
                <a:pathLst>
                  <a:path w="3068305" h="580413">
                    <a:moveTo>
                      <a:pt x="44017" y="0"/>
                    </a:moveTo>
                    <a:lnTo>
                      <a:pt x="3024287" y="0"/>
                    </a:lnTo>
                    <a:cubicBezTo>
                      <a:pt x="3048597" y="0"/>
                      <a:pt x="3068305" y="19707"/>
                      <a:pt x="3068305" y="44017"/>
                    </a:cubicBezTo>
                    <a:lnTo>
                      <a:pt x="3068305" y="536395"/>
                    </a:lnTo>
                    <a:cubicBezTo>
                      <a:pt x="3068305" y="560705"/>
                      <a:pt x="3048597" y="580413"/>
                      <a:pt x="3024287" y="580413"/>
                    </a:cubicBezTo>
                    <a:lnTo>
                      <a:pt x="44017" y="580413"/>
                    </a:lnTo>
                    <a:cubicBezTo>
                      <a:pt x="19707" y="580413"/>
                      <a:pt x="0" y="560705"/>
                      <a:pt x="0" y="536395"/>
                    </a:cubicBezTo>
                    <a:lnTo>
                      <a:pt x="0" y="44017"/>
                    </a:lnTo>
                    <a:cubicBezTo>
                      <a:pt x="0" y="19707"/>
                      <a:pt x="19707" y="0"/>
                      <a:pt x="4401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s-GT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3068305" cy="61851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2" name="TextBox 22"/>
          <p:cNvSpPr txBox="1"/>
          <p:nvPr/>
        </p:nvSpPr>
        <p:spPr>
          <a:xfrm>
            <a:off x="6588051" y="1257527"/>
            <a:ext cx="4943946" cy="445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3"/>
              </a:lnSpc>
            </a:pPr>
            <a:r>
              <a:rPr lang="en-US" sz="273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Enfoque multidimensional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494205" y="2548664"/>
            <a:ext cx="4943946" cy="445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3"/>
              </a:lnSpc>
            </a:pPr>
            <a:r>
              <a:rPr lang="en-US" sz="273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Agente de cambio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38219" y="5213662"/>
            <a:ext cx="5255916" cy="932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3"/>
              </a:lnSpc>
            </a:pPr>
            <a:r>
              <a:rPr lang="en-US" sz="273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Salvaguardar la dignidad</a:t>
            </a:r>
          </a:p>
          <a:p>
            <a:pPr algn="ctr" defTabSz="609630">
              <a:lnSpc>
                <a:spcPts val="3823"/>
              </a:lnSpc>
            </a:pPr>
            <a:r>
              <a:rPr lang="en-US" sz="273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humana</a:t>
            </a:r>
          </a:p>
        </p:txBody>
      </p:sp>
      <p:sp>
        <p:nvSpPr>
          <p:cNvPr id="25" name="Freeform 25"/>
          <p:cNvSpPr/>
          <p:nvPr/>
        </p:nvSpPr>
        <p:spPr>
          <a:xfrm rot="-9953985">
            <a:off x="4268484" y="5442780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s-GT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6338219" y="3615149"/>
            <a:ext cx="5567887" cy="1118021"/>
            <a:chOff x="0" y="0"/>
            <a:chExt cx="11135773" cy="2236042"/>
          </a:xfrm>
        </p:grpSpPr>
        <p:grpSp>
          <p:nvGrpSpPr>
            <p:cNvPr id="27" name="Group 27"/>
            <p:cNvGrpSpPr/>
            <p:nvPr/>
          </p:nvGrpSpPr>
          <p:grpSpPr>
            <a:xfrm>
              <a:off x="248557" y="231215"/>
              <a:ext cx="10887216" cy="2004826"/>
              <a:chOff x="0" y="0"/>
              <a:chExt cx="3068305" cy="56501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068305" cy="565013"/>
              </a:xfrm>
              <a:custGeom>
                <a:avLst/>
                <a:gdLst/>
                <a:ahLst/>
                <a:cxnLst/>
                <a:rect l="l" t="t" r="r" b="b"/>
                <a:pathLst>
                  <a:path w="3068305" h="565013">
                    <a:moveTo>
                      <a:pt x="44017" y="0"/>
                    </a:moveTo>
                    <a:lnTo>
                      <a:pt x="3024287" y="0"/>
                    </a:lnTo>
                    <a:cubicBezTo>
                      <a:pt x="3048597" y="0"/>
                      <a:pt x="3068305" y="19707"/>
                      <a:pt x="3068305" y="44017"/>
                    </a:cubicBezTo>
                    <a:lnTo>
                      <a:pt x="3068305" y="520996"/>
                    </a:lnTo>
                    <a:cubicBezTo>
                      <a:pt x="3068305" y="545306"/>
                      <a:pt x="3048597" y="565013"/>
                      <a:pt x="3024287" y="565013"/>
                    </a:cubicBezTo>
                    <a:lnTo>
                      <a:pt x="44017" y="565013"/>
                    </a:lnTo>
                    <a:cubicBezTo>
                      <a:pt x="19707" y="565013"/>
                      <a:pt x="0" y="545306"/>
                      <a:pt x="0" y="520996"/>
                    </a:cubicBezTo>
                    <a:lnTo>
                      <a:pt x="0" y="44017"/>
                    </a:lnTo>
                    <a:cubicBezTo>
                      <a:pt x="0" y="19707"/>
                      <a:pt x="19707" y="0"/>
                      <a:pt x="4401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609630"/>
                <a:endParaRPr lang="es-GT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3068305" cy="60311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0"/>
              <a:ext cx="10887216" cy="2059468"/>
              <a:chOff x="0" y="0"/>
              <a:chExt cx="3068305" cy="58041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3068305" cy="580413"/>
              </a:xfrm>
              <a:custGeom>
                <a:avLst/>
                <a:gdLst/>
                <a:ahLst/>
                <a:cxnLst/>
                <a:rect l="l" t="t" r="r" b="b"/>
                <a:pathLst>
                  <a:path w="3068305" h="580413">
                    <a:moveTo>
                      <a:pt x="44017" y="0"/>
                    </a:moveTo>
                    <a:lnTo>
                      <a:pt x="3024287" y="0"/>
                    </a:lnTo>
                    <a:cubicBezTo>
                      <a:pt x="3048597" y="0"/>
                      <a:pt x="3068305" y="19707"/>
                      <a:pt x="3068305" y="44017"/>
                    </a:cubicBezTo>
                    <a:lnTo>
                      <a:pt x="3068305" y="536395"/>
                    </a:lnTo>
                    <a:cubicBezTo>
                      <a:pt x="3068305" y="560705"/>
                      <a:pt x="3048597" y="580413"/>
                      <a:pt x="3024287" y="580413"/>
                    </a:cubicBezTo>
                    <a:lnTo>
                      <a:pt x="44017" y="580413"/>
                    </a:lnTo>
                    <a:cubicBezTo>
                      <a:pt x="19707" y="580413"/>
                      <a:pt x="0" y="560705"/>
                      <a:pt x="0" y="536395"/>
                    </a:cubicBezTo>
                    <a:lnTo>
                      <a:pt x="0" y="44017"/>
                    </a:lnTo>
                    <a:cubicBezTo>
                      <a:pt x="0" y="19707"/>
                      <a:pt x="19707" y="0"/>
                      <a:pt x="4401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s-GT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161925"/>
                <a:ext cx="3068305" cy="74233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3827"/>
                  </a:lnSpc>
                  <a:spcBef>
                    <a:spcPct val="0"/>
                  </a:spcBef>
                </a:pPr>
                <a:r>
                  <a:rPr lang="en-US" sz="2733" b="1">
                    <a:solidFill>
                      <a:srgbClr val="000000"/>
                    </a:solidFill>
                    <a:latin typeface="Futura Bold"/>
                    <a:ea typeface="Futura Bold"/>
                    <a:cs typeface="Futura Bold"/>
                    <a:sym typeface="Futura Bold"/>
                  </a:rPr>
                  <a:t>Fortalecimiento de capacidades</a:t>
                </a:r>
              </a:p>
            </p:txBody>
          </p:sp>
        </p:grpSp>
      </p:grpSp>
      <p:sp>
        <p:nvSpPr>
          <p:cNvPr id="33" name="TextBox 33"/>
          <p:cNvSpPr txBox="1"/>
          <p:nvPr/>
        </p:nvSpPr>
        <p:spPr>
          <a:xfrm>
            <a:off x="573562" y="2283934"/>
            <a:ext cx="4498168" cy="28212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180975" defTabSz="609630">
              <a:lnSpc>
                <a:spcPts val="4386"/>
              </a:lnSpc>
            </a:pPr>
            <a:r>
              <a:rPr lang="en-US" sz="4200" b="1" dirty="0">
                <a:solidFill>
                  <a:srgbClr val="000000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IMPACTO DEL SECTOR HUMANITARIO EN TU VIDA PROFESIONAL</a:t>
            </a:r>
          </a:p>
        </p:txBody>
      </p:sp>
      <p:sp>
        <p:nvSpPr>
          <p:cNvPr id="34" name="Freeform 34"/>
          <p:cNvSpPr/>
          <p:nvPr/>
        </p:nvSpPr>
        <p:spPr>
          <a:xfrm>
            <a:off x="5187052" y="148711"/>
            <a:ext cx="1817897" cy="561079"/>
          </a:xfrm>
          <a:custGeom>
            <a:avLst/>
            <a:gdLst/>
            <a:ahLst/>
            <a:cxnLst/>
            <a:rect l="l" t="t" r="r" b="b"/>
            <a:pathLst>
              <a:path w="2726845" h="841619">
                <a:moveTo>
                  <a:pt x="0" y="0"/>
                </a:moveTo>
                <a:lnTo>
                  <a:pt x="2726844" y="0"/>
                </a:lnTo>
                <a:lnTo>
                  <a:pt x="2726844" y="841618"/>
                </a:lnTo>
                <a:lnTo>
                  <a:pt x="0" y="8416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s-G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9948710" y="78857"/>
            <a:ext cx="1660913" cy="698549"/>
          </a:xfrm>
          <a:custGeom>
            <a:avLst/>
            <a:gdLst/>
            <a:ahLst/>
            <a:cxnLst/>
            <a:rect l="l" t="t" r="r" b="b"/>
            <a:pathLst>
              <a:path w="2491370" h="1047824">
                <a:moveTo>
                  <a:pt x="0" y="0"/>
                </a:moveTo>
                <a:lnTo>
                  <a:pt x="2491369" y="0"/>
                </a:lnTo>
                <a:lnTo>
                  <a:pt x="2491369" y="1047825"/>
                </a:lnTo>
                <a:lnTo>
                  <a:pt x="0" y="1047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s-G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301148" y="78857"/>
            <a:ext cx="2711505" cy="700787"/>
          </a:xfrm>
          <a:custGeom>
            <a:avLst/>
            <a:gdLst/>
            <a:ahLst/>
            <a:cxnLst/>
            <a:rect l="l" t="t" r="r" b="b"/>
            <a:pathLst>
              <a:path w="4067257" h="1051180">
                <a:moveTo>
                  <a:pt x="0" y="0"/>
                </a:moveTo>
                <a:lnTo>
                  <a:pt x="4067257" y="0"/>
                </a:lnTo>
                <a:lnTo>
                  <a:pt x="4067257" y="1051180"/>
                </a:lnTo>
                <a:lnTo>
                  <a:pt x="0" y="10511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s-GT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968F3-8677-35A3-99F5-BA8F2FFC0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318D282-FCE5-855E-F725-FA19D474DE37}"/>
              </a:ext>
            </a:extLst>
          </p:cNvPr>
          <p:cNvSpPr/>
          <p:nvPr/>
        </p:nvSpPr>
        <p:spPr>
          <a:xfrm>
            <a:off x="5106284" y="1020726"/>
            <a:ext cx="8351872" cy="5986130"/>
          </a:xfrm>
          <a:prstGeom prst="ellipse">
            <a:avLst/>
          </a:prstGeom>
          <a:solidFill>
            <a:srgbClr val="E84C2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723FBB1F-BC9E-C0BF-63B7-57581A8B54E3}"/>
              </a:ext>
            </a:extLst>
          </p:cNvPr>
          <p:cNvSpPr txBox="1"/>
          <p:nvPr/>
        </p:nvSpPr>
        <p:spPr>
          <a:xfrm>
            <a:off x="5698273" y="5019215"/>
            <a:ext cx="5943600" cy="9820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 algn="ctr">
              <a:lnSpc>
                <a:spcPct val="121500"/>
              </a:lnSpc>
            </a:pPr>
            <a:r>
              <a:rPr lang="es-ES" sz="2500" dirty="0">
                <a:effectLst/>
                <a:latin typeface="Lato"/>
              </a:rPr>
              <a:t>Gerente de Programas de Gestión Social</a:t>
            </a:r>
          </a:p>
          <a:p>
            <a:pPr marL="7701" marR="3081" algn="ctr">
              <a:lnSpc>
                <a:spcPct val="121500"/>
              </a:lnSpc>
            </a:pPr>
            <a:r>
              <a:rPr lang="es-ES" sz="2500" dirty="0">
                <a:effectLst/>
                <a:latin typeface="Lato"/>
              </a:rPr>
              <a:t>DAS</a:t>
            </a:r>
            <a:r>
              <a:rPr lang="es-GT" sz="2500" dirty="0">
                <a:effectLst/>
                <a:latin typeface="Lato"/>
              </a:rPr>
              <a:t> Perú</a:t>
            </a:r>
            <a:endParaRPr lang="en-US" sz="2500" dirty="0">
              <a:solidFill>
                <a:srgbClr val="221F1F"/>
              </a:solidFill>
              <a:latin typeface="Lato"/>
              <a:cs typeface="La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E7C885-084F-FAE7-C7E3-C354CAD1F36D}"/>
              </a:ext>
            </a:extLst>
          </p:cNvPr>
          <p:cNvSpPr txBox="1"/>
          <p:nvPr/>
        </p:nvSpPr>
        <p:spPr>
          <a:xfrm>
            <a:off x="-1" y="1658754"/>
            <a:ext cx="5361467" cy="680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7701" marR="3081" algn="ctr">
              <a:lnSpc>
                <a:spcPct val="121500"/>
              </a:lnSpc>
            </a:pPr>
            <a:r>
              <a:rPr lang="en-US" sz="3500" b="1" dirty="0">
                <a:solidFill>
                  <a:schemeClr val="bg1"/>
                </a:solidFill>
                <a:latin typeface="Lato"/>
                <a:cs typeface="Lato"/>
              </a:rPr>
              <a:t>Mitchel Castro</a:t>
            </a:r>
          </a:p>
        </p:txBody>
      </p:sp>
      <p:pic>
        <p:nvPicPr>
          <p:cNvPr id="5" name="Picture 4" descr="A person taking a selfie on a mountain&#10;&#10;AI-generated content may be incorrect.">
            <a:extLst>
              <a:ext uri="{FF2B5EF4-FFF2-40B4-BE49-F238E27FC236}">
                <a16:creationId xmlns:a16="http://schemas.microsoft.com/office/drawing/2014/main" id="{12F7B9D8-F220-0AF3-C093-5E49222E4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302" y="1714761"/>
            <a:ext cx="4187456" cy="31405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8868225-3F3B-B9AD-6A3A-1437F755C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8" y="2392909"/>
            <a:ext cx="3608306" cy="360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22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9">
            <a:extLst>
              <a:ext uri="{FF2B5EF4-FFF2-40B4-BE49-F238E27FC236}">
                <a16:creationId xmlns:a16="http://schemas.microsoft.com/office/drawing/2014/main" id="{E09E740B-90AC-0C23-3B46-1BBA5F1CBDBD}"/>
              </a:ext>
            </a:extLst>
          </p:cNvPr>
          <p:cNvSpPr txBox="1">
            <a:spLocks/>
          </p:cNvSpPr>
          <p:nvPr/>
        </p:nvSpPr>
        <p:spPr>
          <a:xfrm>
            <a:off x="911895" y="1393249"/>
            <a:ext cx="10368210" cy="11931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algn="ctr"/>
            <a:r>
              <a:rPr lang="es-SV" sz="3400" dirty="0">
                <a:latin typeface="Lato"/>
              </a:rPr>
              <a:t>Programa de Prácticas Profesionales </a:t>
            </a:r>
          </a:p>
          <a:p>
            <a:pPr algn="ctr"/>
            <a:r>
              <a:rPr lang="es-SV" sz="3400" dirty="0">
                <a:latin typeface="Lato"/>
              </a:rPr>
              <a:t>para Jóvenes Humanitarios </a:t>
            </a:r>
            <a:endParaRPr lang="es-ES" sz="3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B627895-FA0B-2484-DDCD-74E1FA6CBEEF}"/>
              </a:ext>
            </a:extLst>
          </p:cNvPr>
          <p:cNvSpPr txBox="1"/>
          <p:nvPr/>
        </p:nvSpPr>
        <p:spPr>
          <a:xfrm>
            <a:off x="1369082" y="4932580"/>
            <a:ext cx="9453836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latin typeface="Lato"/>
              </a:rPr>
              <a:t>Experiencia: </a:t>
            </a:r>
          </a:p>
          <a:p>
            <a:pPr algn="ctr"/>
            <a:r>
              <a:rPr lang="es-ES" sz="2400" b="1" dirty="0">
                <a:latin typeface="Lato"/>
              </a:rPr>
              <a:t>Desarrollo Ambiental y Social Perú (DAS Perú)</a:t>
            </a:r>
          </a:p>
          <a:p>
            <a:pPr algn="ctr"/>
            <a:r>
              <a:rPr lang="es-ES" sz="2400" b="1" dirty="0">
                <a:latin typeface="Lato"/>
              </a:rPr>
              <a:t>Octubre – diciembre 2024</a:t>
            </a:r>
            <a:endParaRPr lang="es-ES" sz="2400" b="1" dirty="0">
              <a:solidFill>
                <a:srgbClr val="FF0000"/>
              </a:solidFill>
              <a:latin typeface="Lat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272C49-EDAA-45DF-B538-37447DC17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31" y="2409686"/>
            <a:ext cx="2806337" cy="280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1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5272C49-EDAA-45DF-B538-37447DC17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7" y="961320"/>
            <a:ext cx="2211977" cy="221197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0685466-BE6B-4EE6-ACF0-54F044F2068D}"/>
              </a:ext>
            </a:extLst>
          </p:cNvPr>
          <p:cNvSpPr/>
          <p:nvPr/>
        </p:nvSpPr>
        <p:spPr>
          <a:xfrm>
            <a:off x="2747929" y="1400796"/>
            <a:ext cx="8451625" cy="1333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dirty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Desarrollo Ambiental y Social Perú (DAS Perú) es una organización peruana comprometida con los derechos humanos, el desarrollo sostenible, la conservación de la biodiversidad y la asistencia humanitaria en la amazonia peruana. </a:t>
            </a:r>
            <a:endParaRPr lang="es-PE" sz="2000" dirty="0">
              <a:latin typeface="Lato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778CEE-863C-4D7C-90AF-388D9824E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60" y="3208802"/>
            <a:ext cx="1203771" cy="168414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94984AB-2F49-4541-B9FE-1FC394D38C56}"/>
              </a:ext>
            </a:extLst>
          </p:cNvPr>
          <p:cNvSpPr/>
          <p:nvPr/>
        </p:nvSpPr>
        <p:spPr>
          <a:xfrm>
            <a:off x="2747929" y="3081380"/>
            <a:ext cx="86826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sz="2000" dirty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El territorio peruano es afectado con frecuencia y de manera permanente por la ocurrencia de fenómenos naturales, tales como inundaciones, incendios forestales, sismos, avalanchas, heladas, etc. En la amazonia peruana estos fenómenos han acarreado secuelas catastróficas y dramáticas en los pueblos indígenas que los habitan por la pérdida de vidas humanas, además de la destrucción de sus medios de vida. 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E34137EA-B6B0-4AA2-96B4-94E8FE69C3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9121" y="5469601"/>
            <a:ext cx="1974648" cy="60621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8DCBA26-2FDF-42AC-A5EC-FC1FDA26ED58}"/>
              </a:ext>
            </a:extLst>
          </p:cNvPr>
          <p:cNvSpPr/>
          <p:nvPr/>
        </p:nvSpPr>
        <p:spPr>
          <a:xfrm>
            <a:off x="2747929" y="5367932"/>
            <a:ext cx="84516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000" dirty="0">
                <a:latin typeface="Lato"/>
              </a:rPr>
              <a:t>Programa de Prácticas Profesionales para Jóvenes Humanitarios</a:t>
            </a:r>
          </a:p>
          <a:p>
            <a:r>
              <a:rPr lang="es-ES" sz="2000" dirty="0">
                <a:latin typeface="Lato"/>
              </a:rPr>
              <a:t>Duración: octubre – diciembre 2024</a:t>
            </a:r>
            <a:endParaRPr lang="es-ES" sz="2000" dirty="0">
              <a:solidFill>
                <a:srgbClr val="FF0000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171985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AEA7F-A3FB-9B3B-1F99-1E6408D2F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3C4CD89A-B68F-084E-2BB8-A2BB4A8A1C22}"/>
              </a:ext>
            </a:extLst>
          </p:cNvPr>
          <p:cNvSpPr txBox="1"/>
          <p:nvPr/>
        </p:nvSpPr>
        <p:spPr>
          <a:xfrm>
            <a:off x="0" y="3230880"/>
            <a:ext cx="12192000" cy="3627120"/>
          </a:xfrm>
          <a:prstGeom prst="rect">
            <a:avLst/>
          </a:prstGeom>
          <a:solidFill>
            <a:schemeClr val="accent2"/>
          </a:solidFill>
          <a:ln>
            <a:solidFill>
              <a:srgbClr val="F1F1EB"/>
            </a:solidFill>
          </a:ln>
        </p:spPr>
        <p:txBody>
          <a:bodyPr wrap="square" rtlCol="0">
            <a:spAutoFit/>
          </a:bodyPr>
          <a:lstStyle/>
          <a:p>
            <a:endParaRPr lang="es-G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8BE1E-2C56-306F-2315-DA257E4B8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97BDB0-C41C-D44F-A2EC-06D764F800D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104E9-FA25-93E8-DE56-F6AFAD7333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0506" y="1978080"/>
            <a:ext cx="11460569" cy="4608513"/>
          </a:xfrm>
        </p:spPr>
        <p:txBody>
          <a:bodyPr/>
          <a:lstStyle/>
          <a:p>
            <a:pPr marL="0" indent="0" algn="ctr">
              <a:buNone/>
            </a:pPr>
            <a:r>
              <a:rPr lang="es-ES" b="1" dirty="0">
                <a:highlight>
                  <a:srgbClr val="FFFF00"/>
                </a:highlight>
              </a:rPr>
              <a:t>ENGLISH SIMULTANEOUS INTERPRETATION AVAILABLE</a:t>
            </a:r>
          </a:p>
          <a:p>
            <a:pPr marL="0" indent="0" algn="ctr">
              <a:buNone/>
            </a:pPr>
            <a:endParaRPr lang="es-ES" b="1" dirty="0"/>
          </a:p>
          <a:p>
            <a:pPr marL="361950" indent="0">
              <a:buNone/>
            </a:pPr>
            <a:r>
              <a:rPr lang="es-ES" b="1" dirty="0" err="1"/>
              <a:t>How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set </a:t>
            </a:r>
            <a:r>
              <a:rPr lang="es-ES" b="1" dirty="0" err="1"/>
              <a:t>it</a:t>
            </a:r>
            <a:r>
              <a:rPr lang="es-ES" b="1" dirty="0"/>
              <a:t> up?</a:t>
            </a:r>
          </a:p>
          <a:p>
            <a:pPr marL="361950" indent="0">
              <a:spcBef>
                <a:spcPts val="200"/>
              </a:spcBef>
              <a:buNone/>
            </a:pPr>
            <a:r>
              <a:rPr lang="es-GT" sz="1800" b="1" dirty="0">
                <a:solidFill>
                  <a:srgbClr val="EF62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EN</a:t>
            </a:r>
            <a:endParaRPr lang="es-GT" sz="1800" b="1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Aptos" panose="020B0004020202020204" pitchFamily="34" charset="0"/>
            </a:endParaRPr>
          </a:p>
          <a:p>
            <a:pPr marL="3619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Tune in </a:t>
            </a:r>
            <a:r>
              <a:rPr lang="es-G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to</a:t>
            </a: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 </a:t>
            </a:r>
            <a:r>
              <a:rPr lang="es-G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hear</a:t>
            </a: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 in </a:t>
            </a:r>
            <a:r>
              <a:rPr lang="es-G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your</a:t>
            </a: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 </a:t>
            </a:r>
            <a:r>
              <a:rPr lang="es-G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language</a:t>
            </a: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 as </a:t>
            </a:r>
            <a:r>
              <a:rPr lang="es-G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follows</a:t>
            </a: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:</a:t>
            </a:r>
          </a:p>
          <a:p>
            <a:pPr marL="361950" indent="0">
              <a:lnSpc>
                <a:spcPct val="100000"/>
              </a:lnSpc>
              <a:spcBef>
                <a:spcPts val="0"/>
              </a:spcBef>
              <a:buNone/>
            </a:pPr>
            <a:endParaRPr lang="es-GT" sz="1800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Aptos" panose="020B0004020202020204" pitchFamily="34" charset="0"/>
            </a:endParaRPr>
          </a:p>
          <a:p>
            <a:pPr marL="361950" indent="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G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Click</a:t>
            </a: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 </a:t>
            </a:r>
            <a:r>
              <a:rPr lang="es-G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on</a:t>
            </a: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 the “</a:t>
            </a:r>
            <a:r>
              <a:rPr lang="es-G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world</a:t>
            </a: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 </a:t>
            </a:r>
            <a:r>
              <a:rPr lang="es-G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map</a:t>
            </a: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” </a:t>
            </a:r>
            <a:r>
              <a:rPr lang="es-G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icon</a:t>
            </a: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          </a:t>
            </a:r>
          </a:p>
          <a:p>
            <a:pPr marL="3619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      </a:t>
            </a:r>
            <a:r>
              <a:rPr lang="es-G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or</a:t>
            </a: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 </a:t>
            </a:r>
            <a:r>
              <a:rPr lang="es-G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click</a:t>
            </a: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 </a:t>
            </a:r>
            <a:r>
              <a:rPr lang="es-G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on</a:t>
            </a: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 the “3 </a:t>
            </a:r>
            <a:r>
              <a:rPr lang="es-G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dots</a:t>
            </a:r>
            <a:r>
              <a:rPr lang="es-GT" sz="1800" dirty="0">
                <a:solidFill>
                  <a:srgbClr val="00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”</a:t>
            </a:r>
            <a:r>
              <a:rPr lang="es-GT" sz="35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… </a:t>
            </a: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 </a:t>
            </a:r>
          </a:p>
          <a:p>
            <a:pPr marL="361950" indent="0">
              <a:lnSpc>
                <a:spcPct val="100000"/>
              </a:lnSpc>
              <a:spcBef>
                <a:spcPts val="0"/>
              </a:spcBef>
              <a:buNone/>
            </a:pPr>
            <a:endParaRPr lang="es-GT" sz="1800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Aptos" panose="020B0004020202020204" pitchFamily="34" charset="0"/>
            </a:endParaRPr>
          </a:p>
          <a:p>
            <a:pPr marL="3619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2.   </a:t>
            </a:r>
            <a:r>
              <a:rPr lang="es-G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Select</a:t>
            </a: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 “English.”</a:t>
            </a:r>
            <a:endParaRPr lang="es-GT" sz="1800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es-GT" b="1" dirty="0">
              <a:highlight>
                <a:srgbClr val="FFFF00"/>
              </a:highlight>
            </a:endParaRPr>
          </a:p>
        </p:txBody>
      </p:sp>
      <p:pic>
        <p:nvPicPr>
          <p:cNvPr id="7" name="Graphic 6" descr="World outline">
            <a:extLst>
              <a:ext uri="{FF2B5EF4-FFF2-40B4-BE49-F238E27FC236}">
                <a16:creationId xmlns:a16="http://schemas.microsoft.com/office/drawing/2014/main" id="{7FFDE950-E295-D1DC-35F0-EA5B71A5C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82543" y="4282336"/>
            <a:ext cx="451735" cy="451735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6FACBFB-AC2C-6403-29CE-C23A75750594}"/>
              </a:ext>
            </a:extLst>
          </p:cNvPr>
          <p:cNvSpPr txBox="1">
            <a:spLocks/>
          </p:cNvSpPr>
          <p:nvPr/>
        </p:nvSpPr>
        <p:spPr>
          <a:xfrm>
            <a:off x="5794744" y="2919067"/>
            <a:ext cx="5295014" cy="3088057"/>
          </a:xfrm>
          <a:prstGeom prst="rect">
            <a:avLst/>
          </a:prstGeom>
          <a:solidFill>
            <a:schemeClr val="bg1"/>
          </a:solidFill>
        </p:spPr>
        <p:txBody>
          <a:bodyPr vert="horz" lIns="216000" tIns="216000" rIns="216000" bIns="36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¿Cómo se configura?</a:t>
            </a:r>
          </a:p>
          <a:p>
            <a:pPr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es-GT" sz="1800" b="1" dirty="0">
                <a:solidFill>
                  <a:srgbClr val="EF62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ES</a:t>
            </a:r>
            <a:endParaRPr lang="es-GT" sz="1800" b="1" dirty="0">
              <a:latin typeface="Aptos" panose="020B0004020202020204" pitchFamily="34" charset="0"/>
              <a:ea typeface="Malgun Gothic" panose="020B0503020000020004" pitchFamily="34" charset="-127"/>
              <a:cs typeface="Aptos" panose="020B00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-G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idioma establecido es el español, sin embargo si no escuchas tu idioma, sigue </a:t>
            </a:r>
            <a:r>
              <a:rPr lang="es-G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siguientes instrucciones</a:t>
            </a:r>
            <a:r>
              <a:rPr lang="es-G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s-G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Haz clic en el ícono del “mundo”  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G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o en los “3 puntos”</a:t>
            </a:r>
            <a:r>
              <a:rPr lang="es-GT" sz="3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s-G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G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  Bajo Interpretación, elige la opción  “Español”</a:t>
            </a:r>
            <a:endParaRPr lang="es-GT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phic 10" descr="World outline">
            <a:extLst>
              <a:ext uri="{FF2B5EF4-FFF2-40B4-BE49-F238E27FC236}">
                <a16:creationId xmlns:a16="http://schemas.microsoft.com/office/drawing/2014/main" id="{08E1CB45-FC4F-65A9-BD58-A14A0F97B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9005" y="4734071"/>
            <a:ext cx="451735" cy="45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02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48DCBA26-2FDF-42AC-A5EC-FC1FDA26ED58}"/>
              </a:ext>
            </a:extLst>
          </p:cNvPr>
          <p:cNvSpPr/>
          <p:nvPr/>
        </p:nvSpPr>
        <p:spPr>
          <a:xfrm>
            <a:off x="754037" y="4887565"/>
            <a:ext cx="1092888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1900" dirty="0">
                <a:latin typeface="Lato"/>
              </a:rPr>
              <a:t>Ucayali: levantamiento de información para evaluación de necesidades por incendios forestales.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1900" dirty="0">
                <a:latin typeface="Lato"/>
              </a:rPr>
              <a:t>San Martín: distribución de kits humanitarios por incendios forestales.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1900" dirty="0">
                <a:latin typeface="Lato"/>
              </a:rPr>
              <a:t>Ucayali: acompañamiento a pacientes indígenas a los servicios de salud.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1900" dirty="0">
                <a:latin typeface="Lato"/>
              </a:rPr>
              <a:t>Ucayali: sesiones educativas en nutrición y hábitos saludables en albergues indígenas.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1900" dirty="0">
                <a:latin typeface="Lato"/>
              </a:rPr>
              <a:t>Ucayali: elaboración de propuestas de intervención en salud y nutrición para población indígena.</a:t>
            </a:r>
          </a:p>
        </p:txBody>
      </p:sp>
      <p:sp>
        <p:nvSpPr>
          <p:cNvPr id="13" name="Título 9">
            <a:extLst>
              <a:ext uri="{FF2B5EF4-FFF2-40B4-BE49-F238E27FC236}">
                <a16:creationId xmlns:a16="http://schemas.microsoft.com/office/drawing/2014/main" id="{0C0EFD97-A566-4229-AF5B-5AD1033B4CE6}"/>
              </a:ext>
            </a:extLst>
          </p:cNvPr>
          <p:cNvSpPr txBox="1">
            <a:spLocks/>
          </p:cNvSpPr>
          <p:nvPr/>
        </p:nvSpPr>
        <p:spPr>
          <a:xfrm>
            <a:off x="539122" y="1164337"/>
            <a:ext cx="10368210" cy="42684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s-SV" sz="2400" dirty="0">
                <a:latin typeface="Lato"/>
              </a:rPr>
              <a:t>Protagonistas: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8E5FAB2-6FF3-4F43-9F80-95103C730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-1" r="16168" b="39345"/>
          <a:stretch/>
        </p:blipFill>
        <p:spPr>
          <a:xfrm>
            <a:off x="5928200" y="1591182"/>
            <a:ext cx="2091082" cy="1918270"/>
          </a:xfrm>
          <a:prstGeom prst="flowChartConnector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E994FF0-5360-4A7F-AA71-51AA51944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3" t="27853" r="39138" b="25187"/>
          <a:stretch/>
        </p:blipFill>
        <p:spPr>
          <a:xfrm>
            <a:off x="3617793" y="1625030"/>
            <a:ext cx="2091082" cy="1918270"/>
          </a:xfrm>
          <a:prstGeom prst="flowChartConnector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B2E78B5C-FDE8-416F-89C5-6D59E6D318C9}"/>
              </a:ext>
            </a:extLst>
          </p:cNvPr>
          <p:cNvSpPr/>
          <p:nvPr/>
        </p:nvSpPr>
        <p:spPr>
          <a:xfrm>
            <a:off x="8366600" y="2381040"/>
            <a:ext cx="2977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dirty="0" err="1">
                <a:latin typeface="Lato"/>
              </a:rPr>
              <a:t>Jorlly</a:t>
            </a:r>
            <a:r>
              <a:rPr lang="es-SV" dirty="0">
                <a:latin typeface="Lato"/>
              </a:rPr>
              <a:t> Saldaña</a:t>
            </a:r>
          </a:p>
          <a:p>
            <a:pPr algn="ctr"/>
            <a:r>
              <a:rPr lang="es-SV" dirty="0">
                <a:latin typeface="Lato"/>
              </a:rPr>
              <a:t>Lic. Psicología </a:t>
            </a:r>
            <a:endParaRPr lang="es-ES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91A072A-3F75-4C89-A599-02A831A315C9}"/>
              </a:ext>
            </a:extLst>
          </p:cNvPr>
          <p:cNvSpPr/>
          <p:nvPr/>
        </p:nvSpPr>
        <p:spPr>
          <a:xfrm>
            <a:off x="466459" y="2381040"/>
            <a:ext cx="2977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dirty="0">
                <a:latin typeface="Lato"/>
              </a:rPr>
              <a:t>María Luisa Nieto</a:t>
            </a:r>
          </a:p>
          <a:p>
            <a:pPr algn="ctr"/>
            <a:r>
              <a:rPr lang="es-SV" dirty="0">
                <a:latin typeface="Lato"/>
              </a:rPr>
              <a:t>Lic. Enfermería </a:t>
            </a:r>
            <a:endParaRPr lang="es-ES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19" name="Título 9">
            <a:extLst>
              <a:ext uri="{FF2B5EF4-FFF2-40B4-BE49-F238E27FC236}">
                <a16:creationId xmlns:a16="http://schemas.microsoft.com/office/drawing/2014/main" id="{87807C73-B23C-49DB-9D23-3A4210029233}"/>
              </a:ext>
            </a:extLst>
          </p:cNvPr>
          <p:cNvSpPr txBox="1">
            <a:spLocks/>
          </p:cNvSpPr>
          <p:nvPr/>
        </p:nvSpPr>
        <p:spPr>
          <a:xfrm>
            <a:off x="643897" y="4232533"/>
            <a:ext cx="10368210" cy="44150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s-SV" sz="2400" dirty="0">
                <a:latin typeface="Lato"/>
              </a:rPr>
              <a:t>Desempeño y labores: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B9475B6-2A68-4B5A-A4FC-996FC93749A2}"/>
              </a:ext>
            </a:extLst>
          </p:cNvPr>
          <p:cNvSpPr/>
          <p:nvPr/>
        </p:nvSpPr>
        <p:spPr>
          <a:xfrm>
            <a:off x="754037" y="3685099"/>
            <a:ext cx="1059023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SV" sz="1900" dirty="0">
                <a:latin typeface="Lato"/>
              </a:rPr>
              <a:t>Profesionales con experiencia en salud, relacionamiento social y con énfasis en atención a NNA </a:t>
            </a:r>
            <a:endParaRPr lang="es-ES" sz="1900" dirty="0">
              <a:latin typeface="Lato"/>
            </a:endParaRPr>
          </a:p>
        </p:txBody>
      </p:sp>
      <p:pic>
        <p:nvPicPr>
          <p:cNvPr id="7" name="Imagen 2">
            <a:extLst>
              <a:ext uri="{FF2B5EF4-FFF2-40B4-BE49-F238E27FC236}">
                <a16:creationId xmlns:a16="http://schemas.microsoft.com/office/drawing/2014/main" id="{43FDD6D4-ABAD-E879-33AD-5E02AE0B1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151" y="24948"/>
            <a:ext cx="1403169" cy="140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49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48DCBA26-2FDF-42AC-A5EC-FC1FDA26ED58}"/>
              </a:ext>
            </a:extLst>
          </p:cNvPr>
          <p:cNvSpPr/>
          <p:nvPr/>
        </p:nvSpPr>
        <p:spPr>
          <a:xfrm>
            <a:off x="539122" y="5606561"/>
            <a:ext cx="840893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1900" dirty="0">
                <a:latin typeface="Lato"/>
              </a:rPr>
              <a:t>Incremento en reconocimiento positivo interinstitucional.</a:t>
            </a:r>
          </a:p>
        </p:txBody>
      </p:sp>
      <p:sp>
        <p:nvSpPr>
          <p:cNvPr id="13" name="Título 9">
            <a:extLst>
              <a:ext uri="{FF2B5EF4-FFF2-40B4-BE49-F238E27FC236}">
                <a16:creationId xmlns:a16="http://schemas.microsoft.com/office/drawing/2014/main" id="{0C0EFD97-A566-4229-AF5B-5AD1033B4CE6}"/>
              </a:ext>
            </a:extLst>
          </p:cNvPr>
          <p:cNvSpPr txBox="1">
            <a:spLocks/>
          </p:cNvSpPr>
          <p:nvPr/>
        </p:nvSpPr>
        <p:spPr>
          <a:xfrm>
            <a:off x="539122" y="1164337"/>
            <a:ext cx="10368210" cy="42684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s-SV" sz="2400" dirty="0">
                <a:latin typeface="Lato"/>
              </a:rPr>
              <a:t>Logros:</a:t>
            </a:r>
          </a:p>
        </p:txBody>
      </p:sp>
      <p:sp>
        <p:nvSpPr>
          <p:cNvPr id="19" name="Título 9">
            <a:extLst>
              <a:ext uri="{FF2B5EF4-FFF2-40B4-BE49-F238E27FC236}">
                <a16:creationId xmlns:a16="http://schemas.microsoft.com/office/drawing/2014/main" id="{87807C73-B23C-49DB-9D23-3A4210029233}"/>
              </a:ext>
            </a:extLst>
          </p:cNvPr>
          <p:cNvSpPr txBox="1">
            <a:spLocks/>
          </p:cNvSpPr>
          <p:nvPr/>
        </p:nvSpPr>
        <p:spPr>
          <a:xfrm>
            <a:off x="539122" y="5096608"/>
            <a:ext cx="10368210" cy="44150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s-SV" sz="2400" dirty="0">
                <a:latin typeface="Lato"/>
              </a:rPr>
              <a:t>Impactos: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69F5254-483E-4FE3-8A72-C5B868A127C8}"/>
              </a:ext>
            </a:extLst>
          </p:cNvPr>
          <p:cNvSpPr/>
          <p:nvPr/>
        </p:nvSpPr>
        <p:spPr>
          <a:xfrm>
            <a:off x="539123" y="1719564"/>
            <a:ext cx="6820222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1900" dirty="0">
                <a:latin typeface="Lato"/>
              </a:rPr>
              <a:t>Enriquecer y fortalecer la línea de ayuda humanitaria con los perfiles de salud, psicología y la experiencia de los jóvenes profesionales.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1900" dirty="0">
                <a:latin typeface="Lato"/>
              </a:rPr>
              <a:t>Cumplimiento de metas en los tiempos esperados y con un alto grado de eficiencia.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1900" dirty="0">
                <a:latin typeface="Lato"/>
              </a:rPr>
              <a:t>Incorporación de acciones de soporte emocional en la intervención humanitaria.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1900" dirty="0">
                <a:latin typeface="Lato"/>
              </a:rPr>
              <a:t>Incorporación de consejería y orientación en temas de servicios de salud.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1900" dirty="0">
                <a:latin typeface="Lato"/>
              </a:rPr>
              <a:t>Construcción de relación de colaboración con los practicantes profesionales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CAF7D92-F0FE-4898-BA8C-C96D22152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7" r="6326"/>
          <a:stretch/>
        </p:blipFill>
        <p:spPr>
          <a:xfrm>
            <a:off x="7550332" y="1319885"/>
            <a:ext cx="4450680" cy="4874712"/>
          </a:xfrm>
          <a:prstGeom prst="rect">
            <a:avLst/>
          </a:prstGeom>
        </p:spPr>
      </p:pic>
      <p:pic>
        <p:nvPicPr>
          <p:cNvPr id="2" name="Imagen 2">
            <a:extLst>
              <a:ext uri="{FF2B5EF4-FFF2-40B4-BE49-F238E27FC236}">
                <a16:creationId xmlns:a16="http://schemas.microsoft.com/office/drawing/2014/main" id="{FC87F8A4-6045-3BF4-A0D8-4921D1998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49" y="10633"/>
            <a:ext cx="1403169" cy="140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19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9">
            <a:extLst>
              <a:ext uri="{FF2B5EF4-FFF2-40B4-BE49-F238E27FC236}">
                <a16:creationId xmlns:a16="http://schemas.microsoft.com/office/drawing/2014/main" id="{0C0EFD97-A566-4229-AF5B-5AD1033B4CE6}"/>
              </a:ext>
            </a:extLst>
          </p:cNvPr>
          <p:cNvSpPr txBox="1">
            <a:spLocks/>
          </p:cNvSpPr>
          <p:nvPr/>
        </p:nvSpPr>
        <p:spPr>
          <a:xfrm>
            <a:off x="539122" y="1164337"/>
            <a:ext cx="10368210" cy="42684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s-SV" sz="2400" dirty="0">
                <a:latin typeface="Lato"/>
              </a:rPr>
              <a:t>!!GRACIAS!!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E3C6F7C-BF76-4615-98F1-65FF0E4D1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5" t="6824" r="20638" b="11240"/>
          <a:stretch/>
        </p:blipFill>
        <p:spPr>
          <a:xfrm>
            <a:off x="1885950" y="1829705"/>
            <a:ext cx="8420100" cy="452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32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43744-FD20-7072-A2C0-BB9C28DC5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8F99A65F-56AA-A2A5-FF50-A4C829EE9BDF}"/>
              </a:ext>
            </a:extLst>
          </p:cNvPr>
          <p:cNvSpPr/>
          <p:nvPr/>
        </p:nvSpPr>
        <p:spPr>
          <a:xfrm>
            <a:off x="5106284" y="1020726"/>
            <a:ext cx="8351872" cy="5986130"/>
          </a:xfrm>
          <a:prstGeom prst="ellipse">
            <a:avLst/>
          </a:prstGeom>
          <a:solidFill>
            <a:srgbClr val="E84C2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00F1CC71-BE1C-86F9-2D7C-1606529BC77D}"/>
              </a:ext>
            </a:extLst>
          </p:cNvPr>
          <p:cNvSpPr txBox="1"/>
          <p:nvPr/>
        </p:nvSpPr>
        <p:spPr>
          <a:xfrm>
            <a:off x="5868394" y="4546026"/>
            <a:ext cx="5943600" cy="16144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 algn="ctr">
              <a:lnSpc>
                <a:spcPct val="121500"/>
              </a:lnSpc>
            </a:pPr>
            <a:r>
              <a:rPr lang="es-ES" sz="2800" dirty="0">
                <a:latin typeface="Lato"/>
              </a:rPr>
              <a:t>R</a:t>
            </a:r>
            <a:r>
              <a:rPr lang="es-ES" sz="2800" dirty="0">
                <a:effectLst/>
                <a:latin typeface="Lato"/>
              </a:rPr>
              <a:t>ed de Jóvenes para la Reducción de Riesgos de Desastres para América Latina y el Caribe </a:t>
            </a:r>
            <a:endParaRPr lang="en-US" sz="2500" dirty="0">
              <a:solidFill>
                <a:srgbClr val="221F1F"/>
              </a:solidFill>
              <a:latin typeface="Lato"/>
              <a:cs typeface="La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5F4AB-514A-083E-BEF8-D91067ECB123}"/>
              </a:ext>
            </a:extLst>
          </p:cNvPr>
          <p:cNvSpPr txBox="1"/>
          <p:nvPr/>
        </p:nvSpPr>
        <p:spPr>
          <a:xfrm>
            <a:off x="-1" y="1658754"/>
            <a:ext cx="5361467" cy="680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7701" marR="3081" algn="ctr">
              <a:lnSpc>
                <a:spcPct val="121500"/>
              </a:lnSpc>
            </a:pPr>
            <a:r>
              <a:rPr lang="en-US" sz="3500" b="1" dirty="0">
                <a:solidFill>
                  <a:schemeClr val="bg1"/>
                </a:solidFill>
                <a:latin typeface="Lato"/>
                <a:cs typeface="Lato"/>
              </a:rPr>
              <a:t>Ana Padilla</a:t>
            </a:r>
          </a:p>
        </p:txBody>
      </p:sp>
      <p:pic>
        <p:nvPicPr>
          <p:cNvPr id="6" name="Picture 5" descr="A person smiling at camera&#10;&#10;AI-generated content may be incorrect.">
            <a:extLst>
              <a:ext uri="{FF2B5EF4-FFF2-40B4-BE49-F238E27FC236}">
                <a16:creationId xmlns:a16="http://schemas.microsoft.com/office/drawing/2014/main" id="{FD2AB255-428E-351F-4208-BF60631D4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36" y="1020726"/>
            <a:ext cx="3423684" cy="3423684"/>
          </a:xfrm>
          <a:prstGeom prst="rect">
            <a:avLst/>
          </a:prstGeom>
        </p:spPr>
      </p:pic>
      <p:pic>
        <p:nvPicPr>
          <p:cNvPr id="3" name="Picture 2" descr="A logo for a youth network&#10;&#10;Description automatically generated">
            <a:extLst>
              <a:ext uri="{FF2B5EF4-FFF2-40B4-BE49-F238E27FC236}">
                <a16:creationId xmlns:a16="http://schemas.microsoft.com/office/drawing/2014/main" id="{065A7CCB-807C-664F-9030-4CFC9396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18" y="1996651"/>
            <a:ext cx="3152195" cy="459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062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8B2BF-7643-8413-2E52-8F05EDA06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9">
            <a:extLst>
              <a:ext uri="{FF2B5EF4-FFF2-40B4-BE49-F238E27FC236}">
                <a16:creationId xmlns:a16="http://schemas.microsoft.com/office/drawing/2014/main" id="{CFA1D26D-9341-A85B-5380-A837C3F2C00C}"/>
              </a:ext>
            </a:extLst>
          </p:cNvPr>
          <p:cNvSpPr txBox="1">
            <a:spLocks/>
          </p:cNvSpPr>
          <p:nvPr/>
        </p:nvSpPr>
        <p:spPr>
          <a:xfrm>
            <a:off x="539276" y="2369395"/>
            <a:ext cx="7346791" cy="244414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algn="ctr"/>
            <a:r>
              <a:rPr lang="es-ES" sz="4800" b="1" i="0" u="none" strike="noStrike" dirty="0">
                <a:solidFill>
                  <a:srgbClr val="00AFAD"/>
                </a:solidFill>
                <a:effectLst/>
              </a:rPr>
              <a:t>Red de Jóvenes para la Reducción del Riesgo de </a:t>
            </a:r>
            <a:r>
              <a:rPr lang="es-ES" sz="4800" b="1" i="0" u="none" strike="noStrike">
                <a:solidFill>
                  <a:srgbClr val="00AFAD"/>
                </a:solidFill>
                <a:effectLst/>
              </a:rPr>
              <a:t>Desastre en </a:t>
            </a:r>
            <a:r>
              <a:rPr lang="es-ES" sz="4800" b="1" i="0" u="none" strike="noStrike" dirty="0">
                <a:solidFill>
                  <a:srgbClr val="00AFAD"/>
                </a:solidFill>
                <a:effectLst/>
              </a:rPr>
              <a:t>las Américas y el Caribe</a:t>
            </a:r>
            <a:endParaRPr lang="es-ES" sz="1500" dirty="0">
              <a:solidFill>
                <a:srgbClr val="00AFAD"/>
              </a:solidFill>
            </a:endParaRPr>
          </a:p>
        </p:txBody>
      </p:sp>
      <p:pic>
        <p:nvPicPr>
          <p:cNvPr id="2" name="Picture 2" descr="A logo for a youth network&#10;&#10;Description automatically generated">
            <a:extLst>
              <a:ext uri="{FF2B5EF4-FFF2-40B4-BE49-F238E27FC236}">
                <a16:creationId xmlns:a16="http://schemas.microsoft.com/office/drawing/2014/main" id="{890B50FE-9067-319F-C3BD-CF0AE1ED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568" y="1086364"/>
            <a:ext cx="3436628" cy="501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020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E78328AE-2C1D-26AA-A212-6DC0653BE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22" y="64698"/>
            <a:ext cx="5181510" cy="1671569"/>
          </a:xfrm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chemeClr val="accent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Objetivo de la Red</a:t>
            </a:r>
            <a:endParaRPr lang="es-HN" sz="4000" b="1" dirty="0">
              <a:solidFill>
                <a:schemeClr val="accent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5549C87-233A-E6C9-CA75-8B32CFED7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69" y="1252218"/>
            <a:ext cx="7884542" cy="47617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0" u="none" strike="noStrike" dirty="0">
                <a:effectLst/>
              </a:rPr>
              <a:t>Integrar a la juventud de la región de América y el Caribe para el fortalecimiento de capacidades, la cooperación mutua y la incidencia política en todos los niveles en la reducción del riesgo de desastres, bajo un enfoque de género, intercultural e interseccional. </a:t>
            </a:r>
          </a:p>
          <a:p>
            <a:pPr algn="just"/>
            <a:endParaRPr lang="es-HN" sz="1300" dirty="0"/>
          </a:p>
        </p:txBody>
      </p:sp>
      <p:pic>
        <p:nvPicPr>
          <p:cNvPr id="1028" name="Picture 4" descr="Mapa&#10;&#10;El contenido generado por IA puede ser incorrecto.">
            <a:extLst>
              <a:ext uri="{FF2B5EF4-FFF2-40B4-BE49-F238E27FC236}">
                <a16:creationId xmlns:a16="http://schemas.microsoft.com/office/drawing/2014/main" id="{18035AFE-F44D-F6A0-B1E0-4078EAA95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2" b="-2404"/>
          <a:stretch/>
        </p:blipFill>
        <p:spPr bwMode="auto">
          <a:xfrm>
            <a:off x="8058993" y="1334169"/>
            <a:ext cx="4317819" cy="54418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7F28EA1-1A0A-9F4E-50F6-82FE1529BDDE}"/>
              </a:ext>
            </a:extLst>
          </p:cNvPr>
          <p:cNvGraphicFramePr/>
          <p:nvPr/>
        </p:nvGraphicFramePr>
        <p:xfrm>
          <a:off x="1099364" y="2328146"/>
          <a:ext cx="6959629" cy="4292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8197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7FE6A-1AA8-8A13-0D91-52990637F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3EE144-C497-B584-4B68-4BCCF846B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07" y="369888"/>
            <a:ext cx="10515600" cy="1325563"/>
          </a:xfrm>
        </p:spPr>
        <p:txBody>
          <a:bodyPr>
            <a:normAutofit/>
          </a:bodyPr>
          <a:lstStyle/>
          <a:p>
            <a:r>
              <a:rPr lang="es-ES" sz="4400" b="1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¿Por qué es importante incluir a la juventud en la acción humanitaria?</a:t>
            </a:r>
            <a:endParaRPr lang="es-HN" dirty="0">
              <a:solidFill>
                <a:schemeClr val="accent1"/>
              </a:solidFill>
            </a:endParaRPr>
          </a:p>
        </p:txBody>
      </p:sp>
      <p:graphicFrame>
        <p:nvGraphicFramePr>
          <p:cNvPr id="12" name="Marcador de contenido 2">
            <a:extLst>
              <a:ext uri="{FF2B5EF4-FFF2-40B4-BE49-F238E27FC236}">
                <a16:creationId xmlns:a16="http://schemas.microsoft.com/office/drawing/2014/main" id="{EC58387F-AAB4-D2E0-A718-C74E1D7977E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B9A83422-033F-63AA-354C-CFCE7E2E1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474" y="429977"/>
            <a:ext cx="2783526" cy="126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748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50422-56F4-1D76-70CF-1EDB2A4F3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3DBB9C-FDF3-C798-B39F-C0C26A476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8230" cy="1325563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HN" sz="3200" b="1" dirty="0">
                <a:solidFill>
                  <a:schemeClr val="accent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¿Cómo pueden las organizaciones y el sistema humanitario en general, apoyar a la juventud?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391EF4-40BA-205C-3FB3-B20FF048D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HN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través del trabajo de la Red de Jóvenes, hemos identificado cuatro áreas de acción de la que también aplican como propuestas concretas para el sistema humanitario:</a:t>
            </a:r>
          </a:p>
          <a:p>
            <a:pPr marL="0" indent="0">
              <a:buNone/>
            </a:pPr>
            <a:endParaRPr lang="es-HN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s-HN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s-HN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965950D-E09C-5655-3E1E-FA07A9A68BAE}"/>
              </a:ext>
            </a:extLst>
          </p:cNvPr>
          <p:cNvGraphicFramePr/>
          <p:nvPr/>
        </p:nvGraphicFramePr>
        <p:xfrm>
          <a:off x="52408" y="2337619"/>
          <a:ext cx="12139592" cy="4520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1837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D81906-548D-805F-5A9E-1C77F923E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609" y="1888491"/>
            <a:ext cx="11232781" cy="4267449"/>
          </a:xfrm>
        </p:spPr>
        <p:txBody>
          <a:bodyPr/>
          <a:lstStyle/>
          <a:p>
            <a:pPr marL="0" indent="0" algn="ctr">
              <a:buNone/>
            </a:pPr>
            <a:endParaRPr lang="es-HN" b="1" dirty="0"/>
          </a:p>
          <a:p>
            <a:pPr marL="0" indent="0" algn="ctr">
              <a:buNone/>
            </a:pPr>
            <a:r>
              <a:rPr lang="es-HN" b="1" dirty="0"/>
              <a:t>Los jóvenes no solo somos el futuro, también somos el presente y estamos listos para ser parte de las soluciones.</a:t>
            </a:r>
            <a:endParaRPr lang="es-ES" b="1" dirty="0"/>
          </a:p>
          <a:p>
            <a:pPr marL="0" indent="0" algn="r">
              <a:buNone/>
            </a:pPr>
            <a:endParaRPr lang="es-ES" sz="1800" i="1" dirty="0"/>
          </a:p>
          <a:p>
            <a:pPr marL="0" indent="0" algn="r">
              <a:buNone/>
            </a:pPr>
            <a:endParaRPr lang="es-ES" sz="1800" i="1" dirty="0"/>
          </a:p>
          <a:p>
            <a:pPr marL="0" indent="0" algn="r">
              <a:buNone/>
            </a:pPr>
            <a:r>
              <a:rPr lang="es-ES" sz="1600" i="1" dirty="0"/>
              <a:t>- Inspirado en la Declaración de Juventudes para la RDD de LAC, </a:t>
            </a:r>
          </a:p>
          <a:p>
            <a:pPr marL="0" indent="0" algn="r">
              <a:buNone/>
            </a:pPr>
            <a:r>
              <a:rPr lang="es-ES" sz="1600" i="1" dirty="0"/>
              <a:t>VIII Plataforma Regional para la Reducción del Riesgo de Desastres , 2023</a:t>
            </a:r>
          </a:p>
          <a:p>
            <a:pPr marL="0" indent="0">
              <a:buNone/>
            </a:pPr>
            <a:endParaRPr lang="es-HN" dirty="0"/>
          </a:p>
        </p:txBody>
      </p:sp>
      <p:pic>
        <p:nvPicPr>
          <p:cNvPr id="5" name="Picture 2" descr="A logo for a youth network&#10;&#10;Description automatically generated">
            <a:extLst>
              <a:ext uri="{FF2B5EF4-FFF2-40B4-BE49-F238E27FC236}">
                <a16:creationId xmlns:a16="http://schemas.microsoft.com/office/drawing/2014/main" id="{FC48E19A-27E2-7483-0D11-F187568D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772" y="0"/>
            <a:ext cx="895179" cy="130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55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71F0151-58DB-9F81-4D36-E53C1EF222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279" y="3983820"/>
            <a:ext cx="11232781" cy="27893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HN" dirty="0"/>
          </a:p>
          <a:p>
            <a:pPr marL="0" indent="0">
              <a:buNone/>
            </a:pPr>
            <a:endParaRPr lang="es-HN" sz="3600" dirty="0"/>
          </a:p>
          <a:p>
            <a:pPr marL="0" indent="0">
              <a:buNone/>
            </a:pPr>
            <a:r>
              <a:rPr lang="es-HN" sz="2800" dirty="0"/>
              <a:t>       juventudesdrr@gmail.com</a:t>
            </a:r>
          </a:p>
          <a:p>
            <a:pPr marL="0" indent="0">
              <a:buNone/>
            </a:pPr>
            <a:r>
              <a:rPr lang="es-HN" sz="2800" dirty="0"/>
              <a:t>       @youth4drr_amc</a:t>
            </a:r>
          </a:p>
          <a:p>
            <a:pPr marL="0" indent="0">
              <a:buNone/>
            </a:pPr>
            <a:endParaRPr lang="es-HN" sz="3600" dirty="0"/>
          </a:p>
        </p:txBody>
      </p:sp>
      <p:pic>
        <p:nvPicPr>
          <p:cNvPr id="4" name="Picture 2" descr="A logo for a youth network&#10;&#10;Description automatically generated">
            <a:extLst>
              <a:ext uri="{FF2B5EF4-FFF2-40B4-BE49-F238E27FC236}">
                <a16:creationId xmlns:a16="http://schemas.microsoft.com/office/drawing/2014/main" id="{A0389690-F1AA-D7BC-D80F-3AE379918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032" y="1405727"/>
            <a:ext cx="3436628" cy="501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áfico 6" descr="Sobre con relleno sólido">
            <a:extLst>
              <a:ext uri="{FF2B5EF4-FFF2-40B4-BE49-F238E27FC236}">
                <a16:creationId xmlns:a16="http://schemas.microsoft.com/office/drawing/2014/main" id="{AB0768F0-5AE0-6E93-A034-751EDC9C2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466" y="5257614"/>
            <a:ext cx="599248" cy="599248"/>
          </a:xfrm>
          <a:prstGeom prst="rect">
            <a:avLst/>
          </a:prstGeom>
        </p:spPr>
      </p:pic>
      <p:pic>
        <p:nvPicPr>
          <p:cNvPr id="1026" name="Picture 2" descr="Logo Icono Gris - Imagen gratis en Pixabay">
            <a:extLst>
              <a:ext uri="{FF2B5EF4-FFF2-40B4-BE49-F238E27FC236}">
                <a16:creationId xmlns:a16="http://schemas.microsoft.com/office/drawing/2014/main" id="{18E26E4A-E930-8BAC-9AB3-2E25BD313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5" y="5832841"/>
            <a:ext cx="791549" cy="52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1D06847-2B4F-0028-47E9-199F43AA5FE2}"/>
              </a:ext>
            </a:extLst>
          </p:cNvPr>
          <p:cNvSpPr txBox="1"/>
          <p:nvPr/>
        </p:nvSpPr>
        <p:spPr>
          <a:xfrm>
            <a:off x="1841090" y="2986877"/>
            <a:ext cx="609477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HN" sz="6000" b="1" dirty="0">
                <a:solidFill>
                  <a:srgbClr val="00AFAD"/>
                </a:solidFill>
              </a:rPr>
              <a:t>¡Muchas gracias!</a:t>
            </a:r>
          </a:p>
          <a:p>
            <a:pPr marL="0" indent="0">
              <a:buNone/>
            </a:pP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2999109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B1E71-A533-A6C0-1186-77116AC4A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3B9080BE-FC24-5C9C-389D-F2C820631613}"/>
              </a:ext>
            </a:extLst>
          </p:cNvPr>
          <p:cNvSpPr txBox="1"/>
          <p:nvPr/>
        </p:nvSpPr>
        <p:spPr>
          <a:xfrm>
            <a:off x="0" y="3230880"/>
            <a:ext cx="12192000" cy="3627120"/>
          </a:xfrm>
          <a:prstGeom prst="rect">
            <a:avLst/>
          </a:prstGeom>
          <a:solidFill>
            <a:schemeClr val="accent2"/>
          </a:solidFill>
          <a:ln>
            <a:solidFill>
              <a:srgbClr val="F1F1EB"/>
            </a:solidFill>
          </a:ln>
        </p:spPr>
        <p:txBody>
          <a:bodyPr wrap="square" rtlCol="0">
            <a:spAutoFit/>
          </a:bodyPr>
          <a:lstStyle/>
          <a:p>
            <a:endParaRPr lang="es-G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ACFCD-CDF1-3AC7-9D60-B743ED4C7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97BDB0-C41C-D44F-A2EC-06D764F800D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7298C1-0957-7B59-C17E-EC878B107A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0506" y="1978080"/>
            <a:ext cx="11460569" cy="4608513"/>
          </a:xfrm>
        </p:spPr>
        <p:txBody>
          <a:bodyPr/>
          <a:lstStyle/>
          <a:p>
            <a:pPr marL="0" indent="0" algn="ctr">
              <a:buNone/>
            </a:pPr>
            <a:r>
              <a:rPr lang="es-ES" b="1" dirty="0">
                <a:highlight>
                  <a:srgbClr val="FFFF00"/>
                </a:highlight>
              </a:rPr>
              <a:t>Deja tus preguntas en la caja de preguntas/ </a:t>
            </a:r>
          </a:p>
          <a:p>
            <a:pPr marL="0" indent="0" algn="ctr">
              <a:buNone/>
            </a:pPr>
            <a:endParaRPr lang="es-ES" b="1" dirty="0">
              <a:highlight>
                <a:srgbClr val="FFFF00"/>
              </a:highlight>
            </a:endParaRPr>
          </a:p>
          <a:p>
            <a:pPr marL="0" indent="0" algn="ctr">
              <a:buNone/>
            </a:pPr>
            <a:r>
              <a:rPr lang="es-ES" b="1" dirty="0" err="1">
                <a:highlight>
                  <a:srgbClr val="FFFF00"/>
                </a:highlight>
              </a:rPr>
              <a:t>Leave</a:t>
            </a:r>
            <a:r>
              <a:rPr lang="es-ES" b="1" dirty="0">
                <a:highlight>
                  <a:srgbClr val="FFFF00"/>
                </a:highlight>
              </a:rPr>
              <a:t> </a:t>
            </a:r>
            <a:r>
              <a:rPr lang="es-ES" b="1" dirty="0" err="1">
                <a:highlight>
                  <a:srgbClr val="FFFF00"/>
                </a:highlight>
              </a:rPr>
              <a:t>your</a:t>
            </a:r>
            <a:r>
              <a:rPr lang="es-ES" b="1" dirty="0">
                <a:highlight>
                  <a:srgbClr val="FFFF00"/>
                </a:highlight>
              </a:rPr>
              <a:t> </a:t>
            </a:r>
            <a:r>
              <a:rPr lang="es-ES" b="1" dirty="0" err="1">
                <a:highlight>
                  <a:srgbClr val="FFFF00"/>
                </a:highlight>
              </a:rPr>
              <a:t>questions</a:t>
            </a:r>
            <a:r>
              <a:rPr lang="es-ES" b="1" dirty="0">
                <a:highlight>
                  <a:srgbClr val="FFFF00"/>
                </a:highlight>
              </a:rPr>
              <a:t> </a:t>
            </a:r>
            <a:r>
              <a:rPr lang="es-ES" b="1" dirty="0" err="1">
                <a:highlight>
                  <a:srgbClr val="FFFF00"/>
                </a:highlight>
              </a:rPr>
              <a:t>on</a:t>
            </a:r>
            <a:r>
              <a:rPr lang="es-ES" b="1" dirty="0">
                <a:highlight>
                  <a:srgbClr val="FFFF00"/>
                </a:highlight>
              </a:rPr>
              <a:t> the </a:t>
            </a:r>
            <a:r>
              <a:rPr lang="es-ES" b="1" dirty="0" err="1">
                <a:highlight>
                  <a:srgbClr val="FFFF00"/>
                </a:highlight>
              </a:rPr>
              <a:t>question</a:t>
            </a:r>
            <a:r>
              <a:rPr lang="es-ES" b="1" dirty="0">
                <a:highlight>
                  <a:srgbClr val="FFFF00"/>
                </a:highlight>
              </a:rPr>
              <a:t> box</a:t>
            </a:r>
          </a:p>
          <a:p>
            <a:pPr marL="0" indent="0" algn="ctr">
              <a:buNone/>
            </a:pPr>
            <a:endParaRPr lang="es-ES" b="1" dirty="0"/>
          </a:p>
          <a:p>
            <a:pPr marL="0" indent="0">
              <a:buNone/>
            </a:pPr>
            <a:endParaRPr lang="es-GT" b="1" dirty="0">
              <a:highlight>
                <a:srgbClr val="FFFF00"/>
              </a:highlight>
            </a:endParaRPr>
          </a:p>
        </p:txBody>
      </p:sp>
      <p:pic>
        <p:nvPicPr>
          <p:cNvPr id="3" name="Graphic 2" descr="Badge Question Mark with solid fill">
            <a:extLst>
              <a:ext uri="{FF2B5EF4-FFF2-40B4-BE49-F238E27FC236}">
                <a16:creationId xmlns:a16="http://schemas.microsoft.com/office/drawing/2014/main" id="{31EDF016-27A8-7B6F-7D2C-453761642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0716" y="4027153"/>
            <a:ext cx="1490567" cy="149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15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E24EF-CC2E-2026-8D9B-13E16A286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0F55C5DE-F9AD-D72D-9B16-0BC8C5AE3383}"/>
              </a:ext>
            </a:extLst>
          </p:cNvPr>
          <p:cNvSpPr txBox="1"/>
          <p:nvPr/>
        </p:nvSpPr>
        <p:spPr>
          <a:xfrm>
            <a:off x="0" y="3230880"/>
            <a:ext cx="12192000" cy="3627120"/>
          </a:xfrm>
          <a:prstGeom prst="rect">
            <a:avLst/>
          </a:prstGeom>
          <a:solidFill>
            <a:schemeClr val="accent2"/>
          </a:solidFill>
          <a:ln>
            <a:solidFill>
              <a:srgbClr val="F1F1EB"/>
            </a:solidFill>
          </a:ln>
        </p:spPr>
        <p:txBody>
          <a:bodyPr wrap="square" rtlCol="0">
            <a:spAutoFit/>
          </a:bodyPr>
          <a:lstStyle/>
          <a:p>
            <a:endParaRPr lang="es-GT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3AF2109-D868-5101-2395-C0CA77EE9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794" y="1700213"/>
            <a:ext cx="11322346" cy="4608513"/>
          </a:xfrm>
        </p:spPr>
        <p:txBody>
          <a:bodyPr/>
          <a:lstStyle/>
          <a:p>
            <a:endParaRPr lang="en-GB" dirty="0"/>
          </a:p>
          <a:p>
            <a:pPr marL="0" indent="0" algn="ctr">
              <a:buNone/>
            </a:pPr>
            <a:r>
              <a:rPr lang="en-GB" sz="8000" b="1" dirty="0"/>
              <a:t>Q &amp; A</a:t>
            </a:r>
          </a:p>
        </p:txBody>
      </p:sp>
      <p:pic>
        <p:nvPicPr>
          <p:cNvPr id="11" name="Graphic 10" descr="Badge Question Mark with solid fill">
            <a:extLst>
              <a:ext uri="{FF2B5EF4-FFF2-40B4-BE49-F238E27FC236}">
                <a16:creationId xmlns:a16="http://schemas.microsoft.com/office/drawing/2014/main" id="{45A7BC0D-0195-5BA9-630F-85D58DC83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9990" y="3429000"/>
            <a:ext cx="2321442" cy="232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68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479EE038-407C-C741-71F0-06A61A8A88FF}"/>
              </a:ext>
            </a:extLst>
          </p:cNvPr>
          <p:cNvSpPr txBox="1"/>
          <p:nvPr/>
        </p:nvSpPr>
        <p:spPr>
          <a:xfrm>
            <a:off x="0" y="3230880"/>
            <a:ext cx="12192000" cy="3627120"/>
          </a:xfrm>
          <a:prstGeom prst="rect">
            <a:avLst/>
          </a:prstGeom>
          <a:solidFill>
            <a:schemeClr val="accent2"/>
          </a:solidFill>
          <a:ln>
            <a:solidFill>
              <a:srgbClr val="F1F1EB"/>
            </a:solidFill>
          </a:ln>
        </p:spPr>
        <p:txBody>
          <a:bodyPr wrap="square" rtlCol="0">
            <a:spAutoFit/>
          </a:bodyPr>
          <a:lstStyle/>
          <a:p>
            <a:endParaRPr lang="es-GT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  <a:p>
            <a:pPr marL="0" indent="0" algn="ctr">
              <a:buNone/>
            </a:pPr>
            <a:endParaRPr lang="en-GB" sz="4000" b="1" dirty="0"/>
          </a:p>
          <a:p>
            <a:pPr marL="0" indent="0" algn="ctr">
              <a:buNone/>
            </a:pPr>
            <a:r>
              <a:rPr lang="en-GB" sz="4500" b="1" dirty="0"/>
              <a:t>¡Gracias!</a:t>
            </a:r>
          </a:p>
        </p:txBody>
      </p:sp>
      <p:pic>
        <p:nvPicPr>
          <p:cNvPr id="7" name="Marcador de posición de imagen 6" descr="Imagen que contiene niña, pequeño, niño, colorido&#10;&#10;Descripción generada automáticamente">
            <a:extLst>
              <a:ext uri="{FF2B5EF4-FFF2-40B4-BE49-F238E27FC236}">
                <a16:creationId xmlns:a16="http://schemas.microsoft.com/office/drawing/2014/main" id="{2E5CD943-3223-7D39-4159-FA272616733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t="3695" b="36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3699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6CC7B4-7D67-5969-33D8-E6ABBDEA2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897BDB0-C41C-D44F-A2EC-06D764F800D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ítulo 9">
            <a:extLst>
              <a:ext uri="{FF2B5EF4-FFF2-40B4-BE49-F238E27FC236}">
                <a16:creationId xmlns:a16="http://schemas.microsoft.com/office/drawing/2014/main" id="{13A27FAE-CF56-5895-2FA9-E63098FBDDFA}"/>
              </a:ext>
            </a:extLst>
          </p:cNvPr>
          <p:cNvSpPr txBox="1">
            <a:spLocks/>
          </p:cNvSpPr>
          <p:nvPr/>
        </p:nvSpPr>
        <p:spPr>
          <a:xfrm>
            <a:off x="508385" y="1213455"/>
            <a:ext cx="11043520" cy="5069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s-SV" sz="4800">
                <a:latin typeface="Lato"/>
              </a:rPr>
              <a:t>AGENDA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0179DEC-C6B2-F05E-C6A2-74B32FF1A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211360"/>
              </p:ext>
            </p:extLst>
          </p:nvPr>
        </p:nvGraphicFramePr>
        <p:xfrm>
          <a:off x="381000" y="1915296"/>
          <a:ext cx="11021473" cy="448015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9557">
                  <a:extLst>
                    <a:ext uri="{9D8B030D-6E8A-4147-A177-3AD203B41FA5}">
                      <a16:colId xmlns:a16="http://schemas.microsoft.com/office/drawing/2014/main" val="4029113654"/>
                    </a:ext>
                  </a:extLst>
                </a:gridCol>
                <a:gridCol w="6019049">
                  <a:extLst>
                    <a:ext uri="{9D8B030D-6E8A-4147-A177-3AD203B41FA5}">
                      <a16:colId xmlns:a16="http://schemas.microsoft.com/office/drawing/2014/main" val="3025250808"/>
                    </a:ext>
                  </a:extLst>
                </a:gridCol>
                <a:gridCol w="2549623">
                  <a:extLst>
                    <a:ext uri="{9D8B030D-6E8A-4147-A177-3AD203B41FA5}">
                      <a16:colId xmlns:a16="http://schemas.microsoft.com/office/drawing/2014/main" val="430196222"/>
                    </a:ext>
                  </a:extLst>
                </a:gridCol>
                <a:gridCol w="2033244">
                  <a:extLst>
                    <a:ext uri="{9D8B030D-6E8A-4147-A177-3AD203B41FA5}">
                      <a16:colId xmlns:a16="http://schemas.microsoft.com/office/drawing/2014/main" val="2606265715"/>
                    </a:ext>
                  </a:extLst>
                </a:gridCol>
              </a:tblGrid>
              <a:tr h="472032">
                <a:tc>
                  <a:txBody>
                    <a:bodyPr/>
                    <a:lstStyle/>
                    <a:p>
                      <a:pPr fontAlgn="b"/>
                      <a:endParaRPr lang="es-ES" sz="1200" dirty="0">
                        <a:effectLst/>
                        <a:latin typeface="Lato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dirty="0">
                          <a:effectLst/>
                          <a:latin typeface="Lato"/>
                        </a:rPr>
                        <a:t>Tema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dirty="0">
                          <a:effectLst/>
                          <a:latin typeface="Lato"/>
                        </a:rPr>
                        <a:t>Horario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800" b="1" dirty="0">
                          <a:effectLst/>
                          <a:latin typeface="Lato"/>
                        </a:rPr>
                        <a:t>Intervención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946782"/>
                  </a:ext>
                </a:extLst>
              </a:tr>
              <a:tr h="23601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dirty="0">
                          <a:effectLst/>
                          <a:latin typeface="Lato"/>
                        </a:rPr>
                        <a:t>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b="1" dirty="0">
                          <a:effectLst/>
                          <a:latin typeface="Lato"/>
                        </a:rPr>
                        <a:t>   Bienvenida e información importante</a:t>
                      </a:r>
                      <a:endParaRPr lang="es-ES" sz="1800" b="1" dirty="0" err="1">
                        <a:effectLst/>
                        <a:latin typeface="Lato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10:00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Ana Lucía Villagrán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2364983"/>
                  </a:ext>
                </a:extLst>
              </a:tr>
              <a:tr h="44253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dirty="0">
                          <a:effectLst/>
                          <a:latin typeface="Lato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Mercedes García, Líder del Centro Regional de HLA para América Latina y el Caribe.</a:t>
                      </a:r>
                    </a:p>
                  </a:txBody>
                  <a:tcPr marL="171450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10:08 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Mercedes García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498698"/>
                  </a:ext>
                </a:extLst>
              </a:tr>
              <a:tr h="44253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dirty="0">
                          <a:effectLst/>
                          <a:latin typeface="Lato"/>
                        </a:rPr>
                        <a:t>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 err="1">
                          <a:effectLst/>
                          <a:latin typeface="Lato"/>
                        </a:rPr>
                        <a:t>Gesele</a:t>
                      </a:r>
                      <a:r>
                        <a:rPr lang="es-ES" sz="1800" dirty="0">
                          <a:effectLst/>
                          <a:latin typeface="Lato"/>
                        </a:rPr>
                        <a:t> Diaz, participante del programa de Jóvenes Humanitarios 2024.</a:t>
                      </a:r>
                    </a:p>
                  </a:txBody>
                  <a:tcPr marL="171450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   10:23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err="1">
                          <a:effectLst/>
                          <a:latin typeface="Lato"/>
                        </a:rPr>
                        <a:t>Gesele</a:t>
                      </a:r>
                      <a:r>
                        <a:rPr lang="es-ES" sz="1800" dirty="0">
                          <a:effectLst/>
                          <a:latin typeface="Lato"/>
                        </a:rPr>
                        <a:t> Díaz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935139"/>
                  </a:ext>
                </a:extLst>
              </a:tr>
              <a:tr h="44253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dirty="0">
                          <a:effectLst/>
                          <a:latin typeface="Lato"/>
                        </a:rPr>
                        <a:t>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    Mitchel Castro, en representación de la Organización    </a:t>
                      </a:r>
                    </a:p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    local DAS Peru.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   10:35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Mitchel Castro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59355"/>
                  </a:ext>
                </a:extLst>
              </a:tr>
              <a:tr h="44253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dirty="0">
                          <a:effectLst/>
                          <a:latin typeface="Lato"/>
                        </a:rPr>
                        <a:t>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 fontAlgn="ctr"/>
                      <a:r>
                        <a:rPr lang="es-ES" sz="1800" dirty="0">
                          <a:effectLst/>
                          <a:latin typeface="Lato"/>
                        </a:rPr>
                        <a:t>    Ana Paola Padilla, en representación  de la red de Jóvenes para la Reducción de Riesgos de Desastres para la región de América Latina y el Caribe RRD. 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    10:47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Ana Paola Padilla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025183"/>
                  </a:ext>
                </a:extLst>
              </a:tr>
              <a:tr h="25076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dirty="0">
                          <a:effectLst/>
                          <a:latin typeface="Lato"/>
                        </a:rPr>
                        <a:t>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   Preguntas y Respuestas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   11:02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Ana Lucía Villagrán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6309814"/>
                  </a:ext>
                </a:extLst>
              </a:tr>
              <a:tr h="25076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dirty="0">
                          <a:effectLst/>
                          <a:latin typeface="Lato"/>
                        </a:rPr>
                        <a:t>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   Reflexión Final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   11:14 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Mercedes García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24541"/>
                  </a:ext>
                </a:extLst>
              </a:tr>
              <a:tr h="25076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dirty="0">
                          <a:effectLst/>
                          <a:latin typeface="Lato"/>
                        </a:rPr>
                        <a:t>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b="1" dirty="0">
                          <a:effectLst/>
                          <a:latin typeface="Lato"/>
                        </a:rPr>
                        <a:t>Agradecimientos y cierre</a:t>
                      </a:r>
                    </a:p>
                  </a:txBody>
                  <a:tcPr marL="171450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   11:19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800" dirty="0">
                          <a:effectLst/>
                          <a:latin typeface="Lato"/>
                        </a:rPr>
                        <a:t>Ana Lucía Villagrán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975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2269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3381F-4726-8E2F-351E-22E642E3F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F425E119-A836-05F5-AA64-38BF5926AF2A}"/>
              </a:ext>
            </a:extLst>
          </p:cNvPr>
          <p:cNvSpPr txBox="1"/>
          <p:nvPr/>
        </p:nvSpPr>
        <p:spPr>
          <a:xfrm>
            <a:off x="6280734" y="4466323"/>
            <a:ext cx="5124892" cy="9820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 algn="ctr">
              <a:lnSpc>
                <a:spcPct val="121500"/>
              </a:lnSpc>
            </a:pPr>
            <a:r>
              <a:rPr lang="es-ES" sz="2500" dirty="0">
                <a:effectLst/>
                <a:latin typeface="Lato"/>
              </a:rPr>
              <a:t>Líder del Centro Regional de HLA para América Latina y el Caribe</a:t>
            </a:r>
            <a:endParaRPr lang="en-US" sz="2500" dirty="0">
              <a:solidFill>
                <a:srgbClr val="221F1F"/>
              </a:solidFill>
              <a:latin typeface="Lato"/>
              <a:cs typeface="La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F1596-91F3-FFCB-09E3-06D1645657D4}"/>
              </a:ext>
            </a:extLst>
          </p:cNvPr>
          <p:cNvSpPr txBox="1"/>
          <p:nvPr/>
        </p:nvSpPr>
        <p:spPr>
          <a:xfrm>
            <a:off x="-1" y="1658754"/>
            <a:ext cx="5361467" cy="680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7701" marR="3081" algn="ctr">
              <a:lnSpc>
                <a:spcPct val="121500"/>
              </a:lnSpc>
            </a:pPr>
            <a:r>
              <a:rPr lang="en-US" sz="3500" b="1" dirty="0">
                <a:solidFill>
                  <a:schemeClr val="bg1"/>
                </a:solidFill>
                <a:latin typeface="Lato"/>
                <a:cs typeface="Lato"/>
              </a:rPr>
              <a:t>Mercedes Garcia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10496F-D81E-0EB5-E537-BD3E2AEA277B}"/>
              </a:ext>
            </a:extLst>
          </p:cNvPr>
          <p:cNvSpPr/>
          <p:nvPr/>
        </p:nvSpPr>
        <p:spPr>
          <a:xfrm>
            <a:off x="5106284" y="1020726"/>
            <a:ext cx="8351872" cy="5986130"/>
          </a:xfrm>
          <a:prstGeom prst="ellipse">
            <a:avLst/>
          </a:prstGeom>
          <a:solidFill>
            <a:srgbClr val="E84C2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FF152743-1E72-7022-BA63-1F5EBFBB6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348" y="2129635"/>
            <a:ext cx="1755858" cy="202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224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7F8050-23D0-E5FA-749A-CC59CDD4B412}"/>
              </a:ext>
            </a:extLst>
          </p:cNvPr>
          <p:cNvSpPr/>
          <p:nvPr/>
        </p:nvSpPr>
        <p:spPr>
          <a:xfrm>
            <a:off x="11361002" y="0"/>
            <a:ext cx="830998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34FD8E-6474-E802-2BC3-C843C23E47B0}"/>
              </a:ext>
            </a:extLst>
          </p:cNvPr>
          <p:cNvSpPr txBox="1"/>
          <p:nvPr/>
        </p:nvSpPr>
        <p:spPr>
          <a:xfrm rot="16200000">
            <a:off x="9752790" y="788134"/>
            <a:ext cx="399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¿Quiénes Somos?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17A08F-5820-A725-BE3D-F33AE2AA981D}"/>
              </a:ext>
            </a:extLst>
          </p:cNvPr>
          <p:cNvSpPr txBox="1"/>
          <p:nvPr/>
        </p:nvSpPr>
        <p:spPr>
          <a:xfrm>
            <a:off x="554636" y="1199212"/>
            <a:ext cx="5541364" cy="526297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es-GT" sz="2400" b="1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Nuestra Visión:</a:t>
            </a:r>
          </a:p>
          <a:p>
            <a:pPr algn="ctr">
              <a:tabLst>
                <a:tab pos="457200" algn="l"/>
              </a:tabLst>
            </a:pPr>
            <a:r>
              <a:rPr lang="es-MX" sz="2400" kern="1000" dirty="0">
                <a:solidFill>
                  <a:srgbClr val="00305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 mundo en el que todas las personas puedan hacer frente a las crisis, salvando vidas</a:t>
            </a:r>
          </a:p>
          <a:p>
            <a:pPr algn="ctr">
              <a:tabLst>
                <a:tab pos="457200" algn="l"/>
              </a:tabLst>
            </a:pPr>
            <a:endParaRPr lang="es-GT" sz="2400" kern="1000" dirty="0">
              <a:solidFill>
                <a:srgbClr val="003059"/>
              </a:solidFill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ctr">
              <a:tabLst>
                <a:tab pos="457200" algn="l"/>
              </a:tabLst>
            </a:pPr>
            <a:r>
              <a:rPr lang="es-GT" sz="2400" b="1" kern="10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Nuestra Misión</a:t>
            </a:r>
          </a:p>
          <a:p>
            <a:pPr algn="ctr">
              <a:tabLst>
                <a:tab pos="457200" algn="l"/>
              </a:tabLst>
            </a:pPr>
            <a:r>
              <a:rPr lang="es-MX" sz="2400" kern="1000" dirty="0">
                <a:solidFill>
                  <a:srgbClr val="00305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Inspirar un movimiento para la acción humanitaria liderada localmente</a:t>
            </a:r>
          </a:p>
          <a:p>
            <a:pPr algn="ctr">
              <a:tabLst>
                <a:tab pos="457200" algn="l"/>
              </a:tabLst>
            </a:pPr>
            <a:endParaRPr lang="en-US" sz="2400" kern="1000" dirty="0">
              <a:solidFill>
                <a:srgbClr val="00305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ctr">
              <a:tabLst>
                <a:tab pos="457200" algn="l"/>
              </a:tabLst>
            </a:pPr>
            <a:r>
              <a:rPr lang="en-US" sz="2400" b="1" kern="10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Nuestros </a:t>
            </a:r>
            <a:r>
              <a:rPr lang="en-US" sz="2400" b="1" kern="10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valores</a:t>
            </a:r>
            <a:endParaRPr lang="en-US" sz="2400" b="1" kern="10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ctr">
              <a:tabLst>
                <a:tab pos="457200" algn="l"/>
              </a:tabLst>
            </a:pPr>
            <a:r>
              <a:rPr lang="es-MX" sz="2400" kern="1000" dirty="0">
                <a:solidFill>
                  <a:srgbClr val="00305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Profunda responsabilidad, rendición de cuentas y soluciones colaborativas ambiciosas</a:t>
            </a:r>
            <a:endParaRPr lang="es-GT" sz="2400" kern="1000" dirty="0">
              <a:solidFill>
                <a:srgbClr val="00305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9711B614-BDE4-2FC9-8CB6-FC114A67AD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66509" y="1877673"/>
            <a:ext cx="3918990" cy="390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81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966" y="1559461"/>
            <a:ext cx="2939583" cy="482963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80" y="1397559"/>
            <a:ext cx="404019" cy="40401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204070" y="1452520"/>
            <a:ext cx="2020293" cy="252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b="1" dirty="0" err="1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Alcance</a:t>
            </a:r>
            <a:r>
              <a:rPr lang="en-US" sz="1583" b="1" dirty="0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 global</a:t>
            </a:r>
            <a:endParaRPr lang="en-US" sz="1583" dirty="0"/>
          </a:p>
        </p:txBody>
      </p:sp>
      <p:sp>
        <p:nvSpPr>
          <p:cNvPr id="6" name="Text 2"/>
          <p:cNvSpPr/>
          <p:nvPr/>
        </p:nvSpPr>
        <p:spPr>
          <a:xfrm>
            <a:off x="5118871" y="2653554"/>
            <a:ext cx="1709771" cy="775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endParaRPr lang="en-US" sz="1250" dirty="0">
              <a:latin typeface="Noto Sans Bold"/>
              <a:ea typeface="Noto Sans Bold"/>
              <a:cs typeface="Noto Sans Bold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79" y="3123039"/>
            <a:ext cx="404019" cy="40401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190453" y="3176488"/>
            <a:ext cx="2020293" cy="252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b="1" dirty="0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Plataforma</a:t>
            </a:r>
            <a:endParaRPr lang="en-US" sz="1583" dirty="0"/>
          </a:p>
        </p:txBody>
      </p:sp>
      <p:sp>
        <p:nvSpPr>
          <p:cNvPr id="9" name="Text 4"/>
          <p:cNvSpPr/>
          <p:nvPr/>
        </p:nvSpPr>
        <p:spPr>
          <a:xfrm>
            <a:off x="4779081" y="3702955"/>
            <a:ext cx="2020293" cy="517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endParaRPr lang="en-US" sz="12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73" y="4732260"/>
            <a:ext cx="404019" cy="40401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204070" y="4709956"/>
            <a:ext cx="2142410" cy="591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83" b="1" dirty="0" err="1">
                <a:solidFill>
                  <a:srgbClr val="374041"/>
                </a:solidFill>
                <a:latin typeface="Noto Sans Bold"/>
                <a:ea typeface="Noto Sans Bold"/>
                <a:cs typeface="Noto Sans Bold"/>
              </a:rPr>
              <a:t>Redefiniendo</a:t>
            </a:r>
            <a:r>
              <a:rPr lang="en-US" sz="1583" b="1" dirty="0">
                <a:solidFill>
                  <a:srgbClr val="374041"/>
                </a:solidFill>
                <a:latin typeface="Noto Sans Bold"/>
                <a:ea typeface="Noto Sans Bold"/>
                <a:cs typeface="Noto Sans Bold"/>
              </a:rPr>
              <a:t> </a:t>
            </a:r>
            <a:r>
              <a:rPr lang="en-US" sz="1583" b="1" dirty="0" err="1">
                <a:solidFill>
                  <a:srgbClr val="374041"/>
                </a:solidFill>
                <a:latin typeface="Noto Sans Bold"/>
                <a:ea typeface="Noto Sans Bold"/>
                <a:cs typeface="Noto Sans Bold"/>
              </a:rPr>
              <a:t>el</a:t>
            </a:r>
            <a:endParaRPr lang="en-US" sz="1583" b="1" dirty="0">
              <a:solidFill>
                <a:srgbClr val="374041"/>
              </a:solidFill>
              <a:latin typeface="Noto Sans Bold"/>
              <a:ea typeface="Noto Sans Bold"/>
              <a:cs typeface="Noto Sans Bold"/>
            </a:endParaRPr>
          </a:p>
          <a:p>
            <a:pPr>
              <a:lnSpc>
                <a:spcPts val="1958"/>
              </a:lnSpc>
            </a:pPr>
            <a:r>
              <a:rPr lang="en-US" sz="1583" b="1" dirty="0">
                <a:solidFill>
                  <a:srgbClr val="374041"/>
                </a:solidFill>
                <a:latin typeface="Noto Sans Bold"/>
                <a:ea typeface="Noto Sans Bold"/>
                <a:cs typeface="Noto Sans Bold"/>
              </a:rPr>
              <a:t> </a:t>
            </a:r>
            <a:r>
              <a:rPr lang="en-US" sz="1583" b="1" dirty="0" err="1">
                <a:solidFill>
                  <a:srgbClr val="374041"/>
                </a:solidFill>
                <a:latin typeface="Noto Sans Bold"/>
                <a:ea typeface="Noto Sans Bold"/>
                <a:cs typeface="Noto Sans Bold"/>
              </a:rPr>
              <a:t>liderazgo</a:t>
            </a:r>
            <a:r>
              <a:rPr lang="en-US" sz="1583" b="1" dirty="0">
                <a:solidFill>
                  <a:srgbClr val="374041"/>
                </a:solidFill>
                <a:latin typeface="Noto Sans Bold"/>
                <a:ea typeface="Noto Sans Bold"/>
                <a:cs typeface="Noto Sans Bold"/>
              </a:rPr>
              <a:t>
&amp; Coaching</a:t>
            </a:r>
          </a:p>
        </p:txBody>
      </p:sp>
      <p:sp>
        <p:nvSpPr>
          <p:cNvPr id="12" name="Text 6"/>
          <p:cNvSpPr/>
          <p:nvPr/>
        </p:nvSpPr>
        <p:spPr>
          <a:xfrm>
            <a:off x="4512742" y="1988109"/>
            <a:ext cx="2020293" cy="775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endParaRPr lang="en-US" sz="1250" b="1" dirty="0">
              <a:solidFill>
                <a:srgbClr val="374041"/>
              </a:solidFill>
              <a:latin typeface="Noto Sans Bold"/>
              <a:ea typeface="Noto Sans Bold"/>
              <a:cs typeface="Noto Sans Bold"/>
            </a:endParaRPr>
          </a:p>
        </p:txBody>
      </p:sp>
      <p:sp>
        <p:nvSpPr>
          <p:cNvPr id="14" name="Text 0">
            <a:extLst>
              <a:ext uri="{FF2B5EF4-FFF2-40B4-BE49-F238E27FC236}">
                <a16:creationId xmlns:a16="http://schemas.microsoft.com/office/drawing/2014/main" id="{FAA29CDB-0F07-9C92-9FA5-03251EE370C3}"/>
              </a:ext>
            </a:extLst>
          </p:cNvPr>
          <p:cNvSpPr/>
          <p:nvPr/>
        </p:nvSpPr>
        <p:spPr>
          <a:xfrm>
            <a:off x="2916099" y="412509"/>
            <a:ext cx="4864050" cy="988291"/>
          </a:xfrm>
          <a:prstGeom prst="rect">
            <a:avLst/>
          </a:prstGeom>
          <a:solidFill>
            <a:schemeClr val="accent2"/>
          </a:solidFill>
          <a:ln/>
        </p:spPr>
        <p:txBody>
          <a:bodyPr wrap="non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3083" b="1" dirty="0" err="1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Prioridades</a:t>
            </a:r>
            <a:r>
              <a:rPr lang="en-US" sz="3083" b="1" dirty="0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 </a:t>
            </a:r>
            <a:r>
              <a:rPr lang="en-US" sz="3083" b="1" dirty="0" err="1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estratégicas</a:t>
            </a:r>
            <a:r>
              <a:rPr lang="en-US" sz="3083" b="1" dirty="0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 </a:t>
            </a:r>
          </a:p>
          <a:p>
            <a:pPr>
              <a:lnSpc>
                <a:spcPts val="3875"/>
              </a:lnSpc>
            </a:pPr>
            <a:r>
              <a:rPr lang="en-US" sz="3083" b="1" dirty="0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2025-2027</a:t>
            </a:r>
            <a:endParaRPr lang="en-US" sz="3083" dirty="0"/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5A534E3A-37B7-E6DF-648E-21411FD584BD}"/>
              </a:ext>
            </a:extLst>
          </p:cNvPr>
          <p:cNvSpPr/>
          <p:nvPr/>
        </p:nvSpPr>
        <p:spPr>
          <a:xfrm>
            <a:off x="7938173" y="2680752"/>
            <a:ext cx="4041490" cy="286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s-MX" sz="1417" b="1" dirty="0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Apoyar el liderazgo  humanitario local</a:t>
            </a:r>
            <a:endParaRPr lang="en-US" sz="1417" dirty="0"/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A0CE5A42-A0D1-5EBA-57C1-B3C8B79B22D0}"/>
              </a:ext>
            </a:extLst>
          </p:cNvPr>
          <p:cNvSpPr/>
          <p:nvPr/>
        </p:nvSpPr>
        <p:spPr>
          <a:xfrm>
            <a:off x="7938173" y="2823910"/>
            <a:ext cx="3865195" cy="504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endParaRPr lang="en-US" sz="1125" dirty="0"/>
          </a:p>
        </p:txBody>
      </p:sp>
      <p:sp>
        <p:nvSpPr>
          <p:cNvPr id="18" name="Shape 5">
            <a:extLst>
              <a:ext uri="{FF2B5EF4-FFF2-40B4-BE49-F238E27FC236}">
                <a16:creationId xmlns:a16="http://schemas.microsoft.com/office/drawing/2014/main" id="{C4FB4564-ECA3-1004-3E8F-D7F9443DF4AD}"/>
              </a:ext>
            </a:extLst>
          </p:cNvPr>
          <p:cNvSpPr/>
          <p:nvPr/>
        </p:nvSpPr>
        <p:spPr>
          <a:xfrm>
            <a:off x="7913079" y="3582189"/>
            <a:ext cx="4319490" cy="45719"/>
          </a:xfrm>
          <a:prstGeom prst="roundRect">
            <a:avLst>
              <a:gd name="adj" fmla="val 644198"/>
            </a:avLst>
          </a:prstGeom>
          <a:solidFill>
            <a:srgbClr val="BBCDDC"/>
          </a:solidFill>
          <a:ln/>
        </p:spPr>
        <p:txBody>
          <a:bodyPr/>
          <a:lstStyle/>
          <a:p>
            <a:endParaRPr lang="en-GB" sz="1500"/>
          </a:p>
        </p:txBody>
      </p:sp>
      <p:sp>
        <p:nvSpPr>
          <p:cNvPr id="19" name="Text 8">
            <a:extLst>
              <a:ext uri="{FF2B5EF4-FFF2-40B4-BE49-F238E27FC236}">
                <a16:creationId xmlns:a16="http://schemas.microsoft.com/office/drawing/2014/main" id="{0C91D464-1B0D-CA17-B0D3-8C929D2BA99C}"/>
              </a:ext>
            </a:extLst>
          </p:cNvPr>
          <p:cNvSpPr/>
          <p:nvPr/>
        </p:nvSpPr>
        <p:spPr>
          <a:xfrm>
            <a:off x="7938173" y="4046864"/>
            <a:ext cx="2753250" cy="173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17" b="1" dirty="0" err="1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Impulsar</a:t>
            </a:r>
            <a:r>
              <a:rPr lang="en-US" sz="1417" b="1" dirty="0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 la </a:t>
            </a:r>
            <a:r>
              <a:rPr lang="en-US" sz="1417" b="1" dirty="0" err="1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acción</a:t>
            </a:r>
            <a:r>
              <a:rPr lang="en-US" sz="1417" b="1" dirty="0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 </a:t>
            </a:r>
            <a:r>
              <a:rPr lang="en-US" sz="1417" b="1" dirty="0" err="1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colectiva</a:t>
            </a:r>
            <a:endParaRPr lang="en-US" sz="1417" dirty="0"/>
          </a:p>
        </p:txBody>
      </p:sp>
      <p:sp>
        <p:nvSpPr>
          <p:cNvPr id="21" name="Text 13">
            <a:extLst>
              <a:ext uri="{FF2B5EF4-FFF2-40B4-BE49-F238E27FC236}">
                <a16:creationId xmlns:a16="http://schemas.microsoft.com/office/drawing/2014/main" id="{533BB6E1-97F7-02CD-FEA7-033AB84DE864}"/>
              </a:ext>
            </a:extLst>
          </p:cNvPr>
          <p:cNvSpPr/>
          <p:nvPr/>
        </p:nvSpPr>
        <p:spPr>
          <a:xfrm>
            <a:off x="7913078" y="5369335"/>
            <a:ext cx="2230073" cy="3109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1417" b="1" dirty="0" err="1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Amplificar</a:t>
            </a:r>
            <a:r>
              <a:rPr lang="en-US" sz="1417" b="1" dirty="0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 la </a:t>
            </a:r>
            <a:r>
              <a:rPr lang="en-US" sz="1417" b="1" dirty="0" err="1">
                <a:solidFill>
                  <a:srgbClr val="374041"/>
                </a:solidFill>
                <a:latin typeface="Noto Sans Bold" pitchFamily="34" charset="0"/>
                <a:ea typeface="Noto Sans Bold" pitchFamily="34" charset="-122"/>
                <a:cs typeface="Noto Sans Bold" pitchFamily="34" charset="-120"/>
              </a:rPr>
              <a:t>experiencia</a:t>
            </a:r>
            <a:endParaRPr lang="en-US" sz="1417" dirty="0"/>
          </a:p>
        </p:txBody>
      </p:sp>
      <p:pic>
        <p:nvPicPr>
          <p:cNvPr id="23" name="Picture 4" descr="A number on a orange background&#10;&#10;AI-generated content may be incorrect.">
            <a:extLst>
              <a:ext uri="{FF2B5EF4-FFF2-40B4-BE49-F238E27FC236}">
                <a16:creationId xmlns:a16="http://schemas.microsoft.com/office/drawing/2014/main" id="{B5C9DECF-C16F-0556-EDD5-B30E14041A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7121" y="2281706"/>
            <a:ext cx="772522" cy="3876753"/>
          </a:xfrm>
          <a:prstGeom prst="rect">
            <a:avLst/>
          </a:prstGeom>
        </p:spPr>
      </p:pic>
      <p:sp>
        <p:nvSpPr>
          <p:cNvPr id="24" name="Shape 5">
            <a:extLst>
              <a:ext uri="{FF2B5EF4-FFF2-40B4-BE49-F238E27FC236}">
                <a16:creationId xmlns:a16="http://schemas.microsoft.com/office/drawing/2014/main" id="{9B4ED9EA-4D49-432F-25A7-179B7D7B187D}"/>
              </a:ext>
            </a:extLst>
          </p:cNvPr>
          <p:cNvSpPr/>
          <p:nvPr/>
        </p:nvSpPr>
        <p:spPr>
          <a:xfrm>
            <a:off x="7913078" y="4949935"/>
            <a:ext cx="4278922" cy="45719"/>
          </a:xfrm>
          <a:prstGeom prst="roundRect">
            <a:avLst>
              <a:gd name="adj" fmla="val 644198"/>
            </a:avLst>
          </a:prstGeom>
          <a:solidFill>
            <a:srgbClr val="BBCDDC"/>
          </a:solidFill>
          <a:ln/>
        </p:spPr>
        <p:txBody>
          <a:bodyPr/>
          <a:lstStyle/>
          <a:p>
            <a:endParaRPr lang="en-GB" sz="1500"/>
          </a:p>
        </p:txBody>
      </p:sp>
      <p:pic>
        <p:nvPicPr>
          <p:cNvPr id="3" name="Picture 2" descr="Kaya - Home">
            <a:extLst>
              <a:ext uri="{FF2B5EF4-FFF2-40B4-BE49-F238E27FC236}">
                <a16:creationId xmlns:a16="http://schemas.microsoft.com/office/drawing/2014/main" id="{BCAD36C9-5136-1BA0-9365-22C3ADE3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80" y="3135795"/>
            <a:ext cx="739917" cy="32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Texto&#10;&#10;Descripción generada automáticamente">
            <a:extLst>
              <a:ext uri="{FF2B5EF4-FFF2-40B4-BE49-F238E27FC236}">
                <a16:creationId xmlns:a16="http://schemas.microsoft.com/office/drawing/2014/main" id="{4743694B-89B9-1198-2EC5-43ABDB3E6F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-422" b="35606"/>
          <a:stretch/>
        </p:blipFill>
        <p:spPr>
          <a:xfrm>
            <a:off x="796084" y="5670572"/>
            <a:ext cx="788738" cy="264303"/>
          </a:xfrm>
          <a:prstGeom prst="rect">
            <a:avLst/>
          </a:prstGeom>
        </p:spPr>
      </p:pic>
      <p:pic>
        <p:nvPicPr>
          <p:cNvPr id="25" name="Picture 4" descr="HPass">
            <a:extLst>
              <a:ext uri="{FF2B5EF4-FFF2-40B4-BE49-F238E27FC236}">
                <a16:creationId xmlns:a16="http://schemas.microsoft.com/office/drawing/2014/main" id="{D71D235A-2DBF-2A07-E236-CC2180219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843" y="3485245"/>
            <a:ext cx="1011593" cy="43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B872B47-450A-711A-452A-2ED23730DC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0674" y="5582076"/>
            <a:ext cx="1270035" cy="441294"/>
          </a:xfrm>
          <a:prstGeom prst="rect">
            <a:avLst/>
          </a:prstGeom>
        </p:spPr>
      </p:pic>
      <p:pic>
        <p:nvPicPr>
          <p:cNvPr id="27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E7B64FDC-53A3-B9ED-9FB5-ADF3CF22C5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530" y="1710129"/>
            <a:ext cx="594305" cy="587340"/>
          </a:xfrm>
          <a:prstGeom prst="rect">
            <a:avLst/>
          </a:prstGeom>
        </p:spPr>
      </p:pic>
      <p:pic>
        <p:nvPicPr>
          <p:cNvPr id="28" name="Picture 12" descr="Logo&#10;&#10;Description automatically generated">
            <a:extLst>
              <a:ext uri="{FF2B5EF4-FFF2-40B4-BE49-F238E27FC236}">
                <a16:creationId xmlns:a16="http://schemas.microsoft.com/office/drawing/2014/main" id="{903F3134-2A8C-F4DC-7539-BAA28B29F7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6194" y="1760222"/>
            <a:ext cx="921287" cy="473138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AA98B551-9D76-9F88-3E52-90EA0914BC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4216" y="1817846"/>
            <a:ext cx="882903" cy="3719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texto 1">
            <a:extLst>
              <a:ext uri="{FF2B5EF4-FFF2-40B4-BE49-F238E27FC236}">
                <a16:creationId xmlns:a16="http://schemas.microsoft.com/office/drawing/2014/main" id="{3D6759C9-077D-DF06-948C-01A773B2E3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2596007"/>
              </p:ext>
            </p:extLst>
          </p:nvPr>
        </p:nvGraphicFramePr>
        <p:xfrm>
          <a:off x="5214184" y="198437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A7B85653-8E30-CA8D-2987-05AB297666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374" t="31774" b="19298"/>
          <a:stretch/>
        </p:blipFill>
        <p:spPr>
          <a:xfrm>
            <a:off x="129842" y="1984375"/>
            <a:ext cx="4944630" cy="3717196"/>
          </a:xfrm>
          <a:prstGeom prst="rect">
            <a:avLst/>
          </a:prstGeom>
        </p:spPr>
      </p:pic>
      <p:pic>
        <p:nvPicPr>
          <p:cNvPr id="2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37D37254-5530-4125-F6B2-086952BD7A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472" y="263896"/>
            <a:ext cx="1008474" cy="111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18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56672-D958-7C49-2788-FC91E53624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42950" y="1282984"/>
            <a:ext cx="5482216" cy="750753"/>
          </a:xfrm>
          <a:solidFill>
            <a:srgbClr val="E84C22">
              <a:alpha val="60000"/>
            </a:srgbClr>
          </a:solidFill>
        </p:spPr>
        <p:txBody>
          <a:bodyPr>
            <a:noAutofit/>
          </a:bodyPr>
          <a:lstStyle/>
          <a:p>
            <a:r>
              <a:rPr lang="es-SV" sz="3600" dirty="0">
                <a:solidFill>
                  <a:schemeClr val="bg1"/>
                </a:solidFill>
              </a:rPr>
              <a:t>Contexto del pilotaje</a:t>
            </a:r>
          </a:p>
        </p:txBody>
      </p:sp>
      <p:graphicFrame>
        <p:nvGraphicFramePr>
          <p:cNvPr id="11" name="Marcador de contenido 2">
            <a:extLst>
              <a:ext uri="{FF2B5EF4-FFF2-40B4-BE49-F238E27FC236}">
                <a16:creationId xmlns:a16="http://schemas.microsoft.com/office/drawing/2014/main" id="{AF95964E-4FE9-578D-9D41-A34E9E13431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99344310"/>
              </p:ext>
            </p:extLst>
          </p:nvPr>
        </p:nvGraphicFramePr>
        <p:xfrm>
          <a:off x="469133" y="2216258"/>
          <a:ext cx="9054280" cy="4065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9B5E1D34-60A5-1EA7-AED5-22F90ACBB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0267" y="2095730"/>
            <a:ext cx="1752600" cy="1752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C558830-5E84-4597-3B1E-EFD319EED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320" r="25373" b="40921"/>
          <a:stretch/>
        </p:blipFill>
        <p:spPr>
          <a:xfrm>
            <a:off x="10034300" y="4207443"/>
            <a:ext cx="1752601" cy="1872114"/>
          </a:xfrm>
          <a:prstGeom prst="rect">
            <a:avLst/>
          </a:prstGeom>
        </p:spPr>
      </p:pic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FF078EDA-B303-B47C-2D64-CD43B4825C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85" y="1103345"/>
            <a:ext cx="1008474" cy="111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560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Rojo naranj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HLA Theme">
  <a:themeElements>
    <a:clrScheme name="HLA Theme 1">
      <a:dk1>
        <a:srgbClr val="374041"/>
      </a:dk1>
      <a:lt1>
        <a:srgbClr val="FFFFFF"/>
      </a:lt1>
      <a:dk2>
        <a:srgbClr val="F76D36"/>
      </a:dk2>
      <a:lt2>
        <a:srgbClr val="F1F1EB"/>
      </a:lt2>
      <a:accent1>
        <a:srgbClr val="374041"/>
      </a:accent1>
      <a:accent2>
        <a:srgbClr val="F76D36"/>
      </a:accent2>
      <a:accent3>
        <a:srgbClr val="FB9D5E"/>
      </a:accent3>
      <a:accent4>
        <a:srgbClr val="169CB9"/>
      </a:accent4>
      <a:accent5>
        <a:srgbClr val="61C4CC"/>
      </a:accent5>
      <a:accent6>
        <a:srgbClr val="D9D6C1"/>
      </a:accent6>
      <a:hlink>
        <a:srgbClr val="F76D36"/>
      </a:hlink>
      <a:folHlink>
        <a:srgbClr val="169CB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HLA Theme">
  <a:themeElements>
    <a:clrScheme name="HLA Theme 1">
      <a:dk1>
        <a:srgbClr val="374041"/>
      </a:dk1>
      <a:lt1>
        <a:srgbClr val="FFFFFF"/>
      </a:lt1>
      <a:dk2>
        <a:srgbClr val="F76D36"/>
      </a:dk2>
      <a:lt2>
        <a:srgbClr val="F1F1EB"/>
      </a:lt2>
      <a:accent1>
        <a:srgbClr val="374041"/>
      </a:accent1>
      <a:accent2>
        <a:srgbClr val="F76D36"/>
      </a:accent2>
      <a:accent3>
        <a:srgbClr val="FB9D5E"/>
      </a:accent3>
      <a:accent4>
        <a:srgbClr val="169CB9"/>
      </a:accent4>
      <a:accent5>
        <a:srgbClr val="61C4CC"/>
      </a:accent5>
      <a:accent6>
        <a:srgbClr val="D9D6C1"/>
      </a:accent6>
      <a:hlink>
        <a:srgbClr val="F76D36"/>
      </a:hlink>
      <a:folHlink>
        <a:srgbClr val="169CB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10ec83-55dd-4ff5-8412-f44fbb6bd0f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FBBFC58177274397996D7B0656C5A5" ma:contentTypeVersion="13" ma:contentTypeDescription="Create a new document." ma:contentTypeScope="" ma:versionID="a1af8678077f987402d18663568ccb8d">
  <xsd:schema xmlns:xsd="http://www.w3.org/2001/XMLSchema" xmlns:xs="http://www.w3.org/2001/XMLSchema" xmlns:p="http://schemas.microsoft.com/office/2006/metadata/properties" xmlns:ns2="7710ec83-55dd-4ff5-8412-f44fbb6bd0ff" xmlns:ns3="f1509b37-72d3-406b-a99f-bcb81e0ec991" targetNamespace="http://schemas.microsoft.com/office/2006/metadata/properties" ma:root="true" ma:fieldsID="d2d49d390117a5489fdca9c3d6e38d30" ns2:_="" ns3:_="">
    <xsd:import namespace="7710ec83-55dd-4ff5-8412-f44fbb6bd0ff"/>
    <xsd:import namespace="f1509b37-72d3-406b-a99f-bcb81e0ec9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10ec83-55dd-4ff5-8412-f44fbb6bd0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23ec234-cbf3-4cc2-a0ae-2bfafc310c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09b37-72d3-406b-a99f-bcb81e0ec99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31A33D-4C56-4257-B73C-E239162AFF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F53D85-BE3A-4CEF-B043-7FA720B9703D}">
  <ds:schemaRefs>
    <ds:schemaRef ds:uri="7710ec83-55dd-4ff5-8412-f44fbb6bd0ff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0C008EC-FBF9-4840-B39C-1BE89B4A5870}">
  <ds:schemaRefs>
    <ds:schemaRef ds:uri="7710ec83-55dd-4ff5-8412-f44fbb6bd0ff"/>
    <ds:schemaRef ds:uri="f1509b37-72d3-406b-a99f-bcb81e0ec99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2160</Words>
  <Application>Microsoft Office PowerPoint</Application>
  <PresentationFormat>Widescreen</PresentationFormat>
  <Paragraphs>240</Paragraphs>
  <Slides>31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Tema de Office</vt:lpstr>
      <vt:lpstr>2_HLA Theme</vt:lpstr>
      <vt:lpstr>3_HLA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Contexto del pilotaje</vt:lpstr>
      <vt:lpstr>PowerPoint Presentation</vt:lpstr>
      <vt:lpstr>Componentes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Objetivo de la Red</vt:lpstr>
      <vt:lpstr>¿Por qué es importante incluir a la juventud en la acción humanitaria?</vt:lpstr>
      <vt:lpstr>¿Cómo pueden las organizaciones y el sistema humanitario en general, apoyar a la juventud?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Garcia1, Mercedes</dc:creator>
  <cp:lastModifiedBy>Garcia1, Mercedes</cp:lastModifiedBy>
  <cp:revision>104</cp:revision>
  <dcterms:created xsi:type="dcterms:W3CDTF">2024-09-30T22:42:10Z</dcterms:created>
  <dcterms:modified xsi:type="dcterms:W3CDTF">2025-04-23T20:21:13Z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0x01010034FBBFC58177274397996D7B0656C5A5</vt:lpwstr>
  </property>
  <property fmtid="{D5CDD505-2E9C-101B-9397-08002B2CF9AE}" pid="3" name="MediaServiceImageTags">
    <vt:lpwstr/>
  </property>
</Properties>
</file>